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1"/>
  </p:notesMasterIdLst>
  <p:sldIdLst>
    <p:sldId id="278" r:id="rId2"/>
    <p:sldId id="298" r:id="rId3"/>
    <p:sldId id="295" r:id="rId4"/>
    <p:sldId id="306" r:id="rId5"/>
    <p:sldId id="307" r:id="rId6"/>
    <p:sldId id="279" r:id="rId7"/>
    <p:sldId id="292" r:id="rId8"/>
    <p:sldId id="308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296" r:id="rId18"/>
    <p:sldId id="319" r:id="rId19"/>
    <p:sldId id="303" r:id="rId20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2"/>
    <p:restoredTop sz="82851" autoAdjust="0"/>
  </p:normalViewPr>
  <p:slideViewPr>
    <p:cSldViewPr snapToGrid="0" snapToObjects="1">
      <p:cViewPr varScale="1">
        <p:scale>
          <a:sx n="103" d="100"/>
          <a:sy n="103" d="100"/>
        </p:scale>
        <p:origin x="736" y="184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Kwantlen Richmond is on the ancestral unceded territory of the </a:t>
            </a:r>
            <a:r>
              <a:rPr lang="en-CA" sz="2000" dirty="0"/>
              <a:t>Musqueam, Katzie, Semiahmoo, Tsawwassen, </a:t>
            </a:r>
            <a:r>
              <a:rPr lang="en-CA" sz="2000" dirty="0" err="1"/>
              <a:t>Qayqayt</a:t>
            </a:r>
            <a:r>
              <a:rPr lang="en-CA" sz="2000" dirty="0"/>
              <a:t>, and Kwikwetlem, and with the lands of the Kwantlen First Nation, which gifted its name to this university.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UBC’s Vancouver Point Grey campus is situated on the traditional, ancestral, unceded territory of the Musqueam, Tsleil-Waututh, and Squamish people</a:t>
            </a:r>
            <a:r>
              <a:rPr lang="en-C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disclaimer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is specifically about tools for accessibility in pre-recorded video</a:t>
            </a:r>
          </a:p>
          <a:p>
            <a:pPr marL="0" lvl="0" indent="0">
              <a:buFontTx/>
              <a:buNone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Accessibility / UDL includes diversity, representation, pedagogical design, live support of ASL </a:t>
            </a:r>
            <a:r>
              <a:rPr lang="en-CA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I’m not an expert in these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UBC resources regarding UDL considerations beyond scope of today’s presentation (links at end)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Equity &amp; Inclusion office 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 for Accessibility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 for Teaching, Learning and Technology</a:t>
            </a:r>
            <a:endParaRPr lang="en-CA" dirty="0">
              <a:effectLst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 to </a:t>
            </a:r>
            <a:r>
              <a:rPr lang="en-CA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Afsaneh</a:t>
            </a:r>
            <a:r>
              <a:rPr lang="en-C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Sharif of CTLT and Arthur </a:t>
            </a:r>
            <a:r>
              <a:rPr lang="en-CA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Kremins</a:t>
            </a:r>
            <a:r>
              <a:rPr lang="en-C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AC </a:t>
            </a:r>
            <a:r>
              <a:rPr lang="en-CA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Deger</a:t>
            </a:r>
            <a:r>
              <a:rPr lang="en-C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 for A for input and 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68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“live” or added to existing pre-recorded video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8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For blind and visually impaired, to make sure all visual info is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9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For blind and visually impaired, to make sure all visual info is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19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Text and VO must match</a:t>
            </a:r>
          </a:p>
          <a:p>
            <a:endParaRPr lang="en-US" dirty="0"/>
          </a:p>
          <a:p>
            <a:r>
              <a:rPr lang="en-US" dirty="0"/>
              <a:t>ask test audiences</a:t>
            </a:r>
          </a:p>
          <a:p>
            <a:endParaRPr lang="en-US" dirty="0"/>
          </a:p>
          <a:p>
            <a:r>
              <a:rPr lang="en-US" dirty="0"/>
              <a:t>This will make the specifics of the content more absorbable for everyone, including those who have attention challenges</a:t>
            </a:r>
          </a:p>
          <a:p>
            <a:r>
              <a:rPr lang="en-US" dirty="0"/>
              <a:t>Balancing act as we’re also working to keep viewer interested and engaged, catch their attention – giving familiar guiderails (character, arc, predictable recognizable ) while also making it interesting</a:t>
            </a:r>
          </a:p>
          <a:p>
            <a:endParaRPr lang="en-US" dirty="0"/>
          </a:p>
          <a:p>
            <a:r>
              <a:rPr lang="en-US" dirty="0"/>
              <a:t>Consider if a given image or clip is “load bearing” or “decorative/design”	- AC and Will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2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Text and VO must match</a:t>
            </a:r>
          </a:p>
          <a:p>
            <a:endParaRPr lang="en-US" dirty="0"/>
          </a:p>
          <a:p>
            <a:r>
              <a:rPr lang="en-US" dirty="0"/>
              <a:t>ask test audiences</a:t>
            </a:r>
          </a:p>
          <a:p>
            <a:endParaRPr lang="en-US" dirty="0"/>
          </a:p>
          <a:p>
            <a:r>
              <a:rPr lang="en-US" dirty="0"/>
              <a:t>This will make the specifics of the content more absorbable for everyone, including those who have attention challenges</a:t>
            </a:r>
          </a:p>
          <a:p>
            <a:r>
              <a:rPr lang="en-US" dirty="0"/>
              <a:t>Balancing act as we’re also working to keep viewer interested and engaged, catch their attention – giving familiar guiderails (character, arc, predictable recognizable ) while also making it interesting</a:t>
            </a:r>
          </a:p>
          <a:p>
            <a:endParaRPr lang="en-US" dirty="0"/>
          </a:p>
          <a:p>
            <a:r>
              <a:rPr lang="en-US" dirty="0"/>
              <a:t>Consider if a given image or clip is “load bearing” or “decorative/design”	- AC and Will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0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Central media production unit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can’t make all </a:t>
            </a:r>
            <a:r>
              <a:rPr lang="en-US" dirty="0" err="1"/>
              <a:t>fo</a:t>
            </a:r>
            <a:r>
              <a:rPr lang="en-US" dirty="0"/>
              <a:t> the video 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in addition to high production quality we embrace DIY through</a:t>
            </a:r>
          </a:p>
          <a:p>
            <a:pPr marL="400050" lvl="1" indent="-171450">
              <a:buFontTx/>
              <a:buChar char="-"/>
            </a:pPr>
            <a:r>
              <a:rPr lang="en-US" dirty="0"/>
              <a:t>studios, </a:t>
            </a:r>
          </a:p>
          <a:p>
            <a:pPr marL="400050" lvl="1" indent="-171450">
              <a:buFontTx/>
              <a:buChar char="-"/>
            </a:pPr>
            <a:r>
              <a:rPr lang="en-US" dirty="0"/>
              <a:t>Workshops</a:t>
            </a:r>
          </a:p>
          <a:p>
            <a:pPr marL="400050" lvl="1" indent="-171450">
              <a:buFontTx/>
              <a:buChar char="-"/>
            </a:pPr>
            <a:r>
              <a:rPr lang="en-US" dirty="0" err="1"/>
              <a:t>consutlations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3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Results in more efficient process, and better production result</a:t>
            </a:r>
          </a:p>
          <a:p>
            <a:r>
              <a:rPr lang="en-US" dirty="0"/>
              <a:t>Example – build descriptive elements into script during planning instead of adding new narrator voice after which ahs to squeeze in and doesn’t flow with the audio</a:t>
            </a:r>
          </a:p>
          <a:p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“Accessible from the start”</a:t>
            </a:r>
          </a:p>
          <a:p>
            <a:r>
              <a:rPr lang="en-CA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“designing for accessibility”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9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Example – captions deaf or hard of hearing also benefits</a:t>
            </a:r>
            <a:r>
              <a:rPr lang="en-CA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ESL, understanding speaker with accent, viewing in noisy environment, better learning design (more effective) for all viewers</a:t>
            </a:r>
            <a:r>
              <a:rPr lang="en-CA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8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1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Services will change, and technology will improve; these are the current options but will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74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Services will change, and technology will improve; these are the current options but will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79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Services will change, and technology will improve; these are the current options but will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1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Challenge that </a:t>
            </a:r>
            <a:r>
              <a:rPr lang="en-US" dirty="0" err="1"/>
              <a:t>colour</a:t>
            </a:r>
            <a:r>
              <a:rPr lang="en-US" dirty="0"/>
              <a:t> blindness can present for video content is when info is presented as </a:t>
            </a:r>
            <a:r>
              <a:rPr lang="en-US" dirty="0" err="1"/>
              <a:t>colour</a:t>
            </a:r>
            <a:r>
              <a:rPr lang="en-US" dirty="0"/>
              <a:t> on </a:t>
            </a:r>
            <a:r>
              <a:rPr lang="en-US" dirty="0" err="1"/>
              <a:t>colour</a:t>
            </a:r>
            <a:endParaRPr lang="en-US" dirty="0"/>
          </a:p>
          <a:p>
            <a:r>
              <a:rPr lang="en-US" dirty="0"/>
              <a:t>- can’t just test contrast with greyscale</a:t>
            </a:r>
          </a:p>
          <a:p>
            <a:endParaRPr lang="en-US" dirty="0"/>
          </a:p>
          <a:p>
            <a:r>
              <a:rPr lang="en-US" dirty="0"/>
              <a:t>Protanopia, </a:t>
            </a:r>
            <a:r>
              <a:rPr lang="en-US" dirty="0" err="1"/>
              <a:t>deuteronopia</a:t>
            </a:r>
            <a:r>
              <a:rPr lang="en-US" dirty="0"/>
              <a:t>, greyscale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3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115C8-45FD-D899-D083-A4EF4BEB0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0D78F2-2E84-65D7-3C7C-51AE60504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8278" y="3231616"/>
            <a:ext cx="6255442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C5503-C4FE-02CC-5DD8-819385908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523" y="2543503"/>
            <a:ext cx="4410953" cy="38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5032" y="457200"/>
            <a:ext cx="3200400" cy="274320"/>
          </a:xfrm>
        </p:spPr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032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025763-31AD-985D-F413-011D2E210FD1}"/>
              </a:ext>
            </a:extLst>
          </p:cNvPr>
          <p:cNvGrpSpPr/>
          <p:nvPr userDrawn="1"/>
        </p:nvGrpSpPr>
        <p:grpSpPr>
          <a:xfrm rot="10800000">
            <a:off x="-30163" y="-28574"/>
            <a:ext cx="3433763" cy="6886574"/>
            <a:chOff x="8758238" y="-14287"/>
            <a:chExt cx="3433763" cy="6886574"/>
          </a:xfrm>
        </p:grpSpPr>
        <p:sp>
          <p:nvSpPr>
            <p:cNvPr id="34" name="Image 2" descr="preencoded.png">
              <a:extLst>
                <a:ext uri="{FF2B5EF4-FFF2-40B4-BE49-F238E27FC236}">
                  <a16:creationId xmlns:a16="http://schemas.microsoft.com/office/drawing/2014/main" id="{C7139F26-074D-2AD8-CE71-729734EF60A3}"/>
                </a:ext>
              </a:extLst>
            </p:cNvPr>
            <p:cNvSpPr/>
            <p:nvPr userDrawn="1"/>
          </p:nvSpPr>
          <p:spPr>
            <a:xfrm>
              <a:off x="8758238" y="-14287"/>
              <a:ext cx="3433763" cy="3452812"/>
            </a:xfrm>
            <a:custGeom>
              <a:avLst/>
              <a:gdLst>
                <a:gd name="connsiteX0" fmla="*/ 3433763 w 3433763"/>
                <a:gd name="connsiteY0" fmla="*/ 0 h 3452812"/>
                <a:gd name="connsiteX1" fmla="*/ 3433763 w 3433763"/>
                <a:gd name="connsiteY1" fmla="*/ 3452813 h 3452812"/>
                <a:gd name="connsiteX2" fmla="*/ 0 w 3433763"/>
                <a:gd name="connsiteY2" fmla="*/ 3452813 h 3452812"/>
                <a:gd name="connsiteX3" fmla="*/ 3433763 w 3433763"/>
                <a:gd name="connsiteY3" fmla="*/ 0 h 34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3763" h="3452812">
                  <a:moveTo>
                    <a:pt x="3433763" y="0"/>
                  </a:moveTo>
                  <a:lnTo>
                    <a:pt x="3433763" y="3452813"/>
                  </a:lnTo>
                  <a:lnTo>
                    <a:pt x="0" y="3452813"/>
                  </a:lnTo>
                  <a:cubicBezTo>
                    <a:pt x="0" y="1545912"/>
                    <a:pt x="1537383" y="0"/>
                    <a:pt x="3433763" y="0"/>
                  </a:cubicBezTo>
                  <a:close/>
                </a:path>
              </a:pathLst>
            </a:custGeom>
            <a:solidFill>
              <a:schemeClr val="accent3"/>
            </a:solidFill>
            <a:ln w="4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Whitney Book" pitchFamily="2" charset="0"/>
              </a:endParaRPr>
            </a:p>
          </p:txBody>
        </p:sp>
        <p:sp>
          <p:nvSpPr>
            <p:cNvPr id="35" name="Image 3" descr="preencoded.png">
              <a:extLst>
                <a:ext uri="{FF2B5EF4-FFF2-40B4-BE49-F238E27FC236}">
                  <a16:creationId xmlns:a16="http://schemas.microsoft.com/office/drawing/2014/main" id="{A9E489A3-6831-B8AE-7295-63B91E0084B7}"/>
                </a:ext>
              </a:extLst>
            </p:cNvPr>
            <p:cNvSpPr/>
            <p:nvPr userDrawn="1"/>
          </p:nvSpPr>
          <p:spPr>
            <a:xfrm>
              <a:off x="8758238" y="3438525"/>
              <a:ext cx="3433763" cy="3433762"/>
            </a:xfrm>
            <a:custGeom>
              <a:avLst/>
              <a:gdLst>
                <a:gd name="connsiteX0" fmla="*/ 0 w 3433763"/>
                <a:gd name="connsiteY0" fmla="*/ 0 h 3433762"/>
                <a:gd name="connsiteX1" fmla="*/ 3433763 w 3433763"/>
                <a:gd name="connsiteY1" fmla="*/ 0 h 3433762"/>
                <a:gd name="connsiteX2" fmla="*/ 3433763 w 3433763"/>
                <a:gd name="connsiteY2" fmla="*/ 3433763 h 3433762"/>
                <a:gd name="connsiteX3" fmla="*/ 0 w 3433763"/>
                <a:gd name="connsiteY3" fmla="*/ 0 h 3433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3763" h="3433762">
                  <a:moveTo>
                    <a:pt x="0" y="0"/>
                  </a:moveTo>
                  <a:lnTo>
                    <a:pt x="3433763" y="0"/>
                  </a:lnTo>
                  <a:lnTo>
                    <a:pt x="3433763" y="3433763"/>
                  </a:lnTo>
                  <a:cubicBezTo>
                    <a:pt x="1537383" y="3433763"/>
                    <a:pt x="0" y="189638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4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Whitney Book" pitchFamily="2" charset="0"/>
              </a:endParaRPr>
            </a:p>
          </p:txBody>
        </p:sp>
        <p:sp>
          <p:nvSpPr>
            <p:cNvPr id="36" name="Image 4" descr="preencoded.png">
              <a:extLst>
                <a:ext uri="{FF2B5EF4-FFF2-40B4-BE49-F238E27FC236}">
                  <a16:creationId xmlns:a16="http://schemas.microsoft.com/office/drawing/2014/main" id="{D571199A-46FA-A61E-B8B0-7FFFC407ACFD}"/>
                </a:ext>
              </a:extLst>
            </p:cNvPr>
            <p:cNvSpPr/>
            <p:nvPr userDrawn="1"/>
          </p:nvSpPr>
          <p:spPr>
            <a:xfrm flipV="1">
              <a:off x="9991725" y="1247775"/>
              <a:ext cx="2200275" cy="2181225"/>
            </a:xfrm>
            <a:custGeom>
              <a:avLst/>
              <a:gdLst>
                <a:gd name="connsiteX0" fmla="*/ 0 w 2200275"/>
                <a:gd name="connsiteY0" fmla="*/ 0 h 2181225"/>
                <a:gd name="connsiteX1" fmla="*/ 2200275 w 2200275"/>
                <a:gd name="connsiteY1" fmla="*/ 2181225 h 2181225"/>
                <a:gd name="connsiteX2" fmla="*/ 2200275 w 2200275"/>
                <a:gd name="connsiteY2" fmla="*/ 0 h 2181225"/>
                <a:gd name="connsiteX3" fmla="*/ 0 w 2200275"/>
                <a:gd name="connsiteY3" fmla="*/ 0 h 218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0275" h="2181225">
                  <a:moveTo>
                    <a:pt x="0" y="0"/>
                  </a:moveTo>
                  <a:cubicBezTo>
                    <a:pt x="0" y="1204689"/>
                    <a:pt x="985061" y="2181225"/>
                    <a:pt x="2200275" y="2181225"/>
                  </a:cubicBezTo>
                  <a:lnTo>
                    <a:pt x="22002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Whitney Book" pitchFamily="2" charset="0"/>
              </a:endParaRPr>
            </a:p>
          </p:txBody>
        </p:sp>
        <p:pic>
          <p:nvPicPr>
            <p:cNvPr id="37" name="Image 2" descr="preencoded.png">
              <a:extLst>
                <a:ext uri="{FF2B5EF4-FFF2-40B4-BE49-F238E27FC236}">
                  <a16:creationId xmlns:a16="http://schemas.microsoft.com/office/drawing/2014/main" id="{2650D310-1D83-8516-8832-623694C28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991886" y="3441269"/>
              <a:ext cx="2200114" cy="2200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tx2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tx2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tx2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b="0" i="0" dirty="0">
              <a:latin typeface="Whitney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3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3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3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3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Whitney Book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Whitney Book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Whitney Book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Whitney Book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Whitney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latin typeface="Whitney Book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tx2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8204548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2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D3A35-385B-482C-D82E-7471DEF20B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023104"/>
            <a:ext cx="5346808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115C8-45FD-D899-D083-A4EF4BEB0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0D78F2-2E84-65D7-3C7C-51AE605046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25C04-2269-084C-86BB-FD02920A22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9324" y="2735057"/>
            <a:ext cx="6453352" cy="13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6852" y="3445211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Whitney Book" pitchFamily="2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Whitney Book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-9939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Whitney Book" pitchFamily="2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Whitney Book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347472">
              <a:lnSpc>
                <a:spcPct val="150000"/>
              </a:lnSpc>
              <a:spcBef>
                <a:spcPts val="0"/>
              </a:spcBef>
              <a:defRPr sz="2000">
                <a:solidFill>
                  <a:schemeClr val="tx2"/>
                </a:solidFill>
              </a:defRPr>
            </a:lvl2pPr>
            <a:lvl3pPr marL="685800"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2156C-54E0-CD31-C7C0-C64215DFF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20668" y="-30974"/>
            <a:ext cx="4573474" cy="70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 i="0">
                <a:solidFill>
                  <a:schemeClr val="tx2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0" y="10907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5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4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Whitney Book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98C981-9CD3-6691-6199-DED40799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28" y="1826227"/>
            <a:ext cx="8594558" cy="281046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  <a:latin typeface="Whitney Medium" pitchFamily="2" charset="0"/>
                <a:cs typeface="Whitney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80A3D4-36F4-4A34-2E44-58C1C0054E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4420" y="4636102"/>
            <a:ext cx="3511550" cy="6794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Whitney Medium" pitchFamily="2" charset="0"/>
                <a:cs typeface="Whitney Medium" pitchFamily="2" charset="0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4">
            <a:extLst>
              <a:ext uri="{FF2B5EF4-FFF2-40B4-BE49-F238E27FC236}">
                <a16:creationId xmlns:a16="http://schemas.microsoft.com/office/drawing/2014/main" id="{78E8BB0B-EF00-7D86-A703-F4A62141B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522" y="143245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2" name="Text Placeholder 54">
            <a:extLst>
              <a:ext uri="{FF2B5EF4-FFF2-40B4-BE49-F238E27FC236}">
                <a16:creationId xmlns:a16="http://schemas.microsoft.com/office/drawing/2014/main" id="{F3AD6E16-3E10-8809-8CC3-3D75AB1306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87790" y="3231457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641" y="2204019"/>
            <a:ext cx="7709337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9909" y="2972115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9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968" y="1216152"/>
            <a:ext cx="7633200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8968" y="2103120"/>
            <a:ext cx="7953703" cy="443484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C9E12-7BE3-228D-B88F-FC188BBB4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108370" y="-430399"/>
            <a:ext cx="4529007" cy="696835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98968" y="457200"/>
            <a:ext cx="3200400" cy="274320"/>
          </a:xfrm>
        </p:spPr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Freeform: Shape 27">
            <a:extLst>
              <a:ext uri="{FF2B5EF4-FFF2-40B4-BE49-F238E27FC236}">
                <a16:creationId xmlns:a16="http://schemas.microsoft.com/office/drawing/2014/main" id="{7E9D994C-E5EC-41C0-BBAF-3468EFAB1A19}"/>
              </a:ext>
            </a:extLst>
          </p:cNvPr>
          <p:cNvSpPr/>
          <p:nvPr userDrawn="1"/>
        </p:nvSpPr>
        <p:spPr>
          <a:xfrm>
            <a:off x="-8248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4AB1A96-3743-5A96-045D-5F3151C9DBC3}"/>
              </a:ext>
            </a:extLst>
          </p:cNvPr>
          <p:cNvSpPr/>
          <p:nvPr userDrawn="1"/>
        </p:nvSpPr>
        <p:spPr>
          <a:xfrm rot="16200000" flipV="1">
            <a:off x="-374414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0400147-A78D-B8C4-AD8D-272449BC7C51}"/>
              </a:ext>
            </a:extLst>
          </p:cNvPr>
          <p:cNvSpPr/>
          <p:nvPr userDrawn="1"/>
        </p:nvSpPr>
        <p:spPr>
          <a:xfrm flipH="1">
            <a:off x="992082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822E9F3-FC1D-B13D-9064-BDC14D9101A7}"/>
              </a:ext>
            </a:extLst>
          </p:cNvPr>
          <p:cNvSpPr/>
          <p:nvPr userDrawn="1"/>
        </p:nvSpPr>
        <p:spPr>
          <a:xfrm>
            <a:off x="1150153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316BDB-743B-31B7-F276-D4E62B5A016A}"/>
              </a:ext>
            </a:extLst>
          </p:cNvPr>
          <p:cNvSpPr/>
          <p:nvPr userDrawn="1"/>
        </p:nvSpPr>
        <p:spPr>
          <a:xfrm>
            <a:off x="459737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9D299BA-6BC3-DFD9-32C4-0760133715DB}"/>
              </a:ext>
            </a:extLst>
          </p:cNvPr>
          <p:cNvSpPr/>
          <p:nvPr userDrawn="1"/>
        </p:nvSpPr>
        <p:spPr>
          <a:xfrm rot="16200000" flipH="1">
            <a:off x="793078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F300A8A-867B-9B30-3A89-314341587852}"/>
              </a:ext>
            </a:extLst>
          </p:cNvPr>
          <p:cNvSpPr/>
          <p:nvPr userDrawn="1"/>
        </p:nvSpPr>
        <p:spPr>
          <a:xfrm flipV="1">
            <a:off x="-1734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14C205E-3D01-CC6B-B5AE-C34DE448EE10}"/>
              </a:ext>
            </a:extLst>
          </p:cNvPr>
          <p:cNvSpPr/>
          <p:nvPr userDrawn="1"/>
        </p:nvSpPr>
        <p:spPr>
          <a:xfrm flipH="1" flipV="1">
            <a:off x="-17341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Whitney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8924063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 b="1" i="0"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2F43C9B-E0CC-D03F-8CFB-5D32EFA4867C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41C772E-44AA-350F-F1AA-2FC30097A9AA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8DF6102-9515-3B34-FEE3-D0A466BD3EF7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C52EE8-899F-C5D5-0B94-F8ACA774479D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679B2AD-34B4-D40C-FD83-56FEA943465C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2C6B7C0-8E3A-1FDD-3C16-C97E11FB5AF6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BD5D866-742D-4E8E-7112-BD7B63442F86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DD7A7D17-D96B-F679-84D6-586A90666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3688375" y="76872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344E5A3-C3AA-1D5B-C7BB-02EAF0D8F438}"/>
              </a:ext>
            </a:extLst>
          </p:cNvPr>
          <p:cNvSpPr/>
          <p:nvPr userDrawn="1"/>
        </p:nvSpPr>
        <p:spPr>
          <a:xfrm>
            <a:off x="-2062103" y="845343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Whitney Book" pitchFamily="2" charset="0"/>
            </a:endParaRPr>
          </a:p>
        </p:txBody>
      </p:sp>
      <p:pic>
        <p:nvPicPr>
          <p:cNvPr id="14" name="Image 6" descr="preencoded.png">
            <a:extLst>
              <a:ext uri="{FF2B5EF4-FFF2-40B4-BE49-F238E27FC236}">
                <a16:creationId xmlns:a16="http://schemas.microsoft.com/office/drawing/2014/main" id="{87EEDE18-61DB-56A7-E925-4DF9C63DD0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2065267" y="4288631"/>
            <a:ext cx="1719263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accent6"/>
                </a:solidFill>
                <a:latin typeface="Whitney Semibold" pitchFamily="2" charset="0"/>
                <a:cs typeface="Whitney Semibold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80" r:id="rId4"/>
    <p:sldLayoutId id="2147483668" r:id="rId5"/>
    <p:sldLayoutId id="2147483653" r:id="rId6"/>
    <p:sldLayoutId id="2147483679" r:id="rId7"/>
    <p:sldLayoutId id="2147483664" r:id="rId8"/>
    <p:sldLayoutId id="2147483678" r:id="rId9"/>
    <p:sldLayoutId id="2147483654" r:id="rId10"/>
    <p:sldLayoutId id="2147483675" r:id="rId11"/>
    <p:sldLayoutId id="2147483674" r:id="rId12"/>
    <p:sldLayoutId id="2147483669" r:id="rId13"/>
    <p:sldLayoutId id="2147483673" r:id="rId14"/>
    <p:sldLayoutId id="2147483670" r:id="rId15"/>
    <p:sldLayoutId id="2147483671" r:id="rId16"/>
    <p:sldLayoutId id="2147483676" r:id="rId17"/>
    <p:sldLayoutId id="2147483681" r:id="rId18"/>
    <p:sldLayoutId id="2147483656" r:id="rId19"/>
    <p:sldLayoutId id="2147483657" r:id="rId2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i="0" kern="1200" cap="all" baseline="0">
          <a:solidFill>
            <a:schemeClr val="accent6"/>
          </a:solidFill>
          <a:latin typeface="Whitney Semibold" pitchFamily="2" charset="0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b="0" i="0" kern="1200">
          <a:solidFill>
            <a:schemeClr val="accent6"/>
          </a:solidFill>
          <a:latin typeface="Whitney Book" pitchFamily="2" charset="0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b="0" i="0" kern="1200">
          <a:solidFill>
            <a:schemeClr val="accent6"/>
          </a:solidFill>
          <a:latin typeface="Whitney Book" pitchFamily="2" charset="0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b="0" i="0" kern="1200">
          <a:solidFill>
            <a:schemeClr val="accent6"/>
          </a:solidFill>
          <a:latin typeface="Whitney Book" pitchFamily="2" charset="0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Whitney Book" pitchFamily="2" charset="0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Whitney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7360491-B5BD-CD91-3DD1-0CB234973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4602" y="3243972"/>
            <a:ext cx="8182796" cy="659448"/>
          </a:xfrm>
        </p:spPr>
        <p:txBody>
          <a:bodyPr/>
          <a:lstStyle/>
          <a:p>
            <a:r>
              <a:rPr lang="en-US" sz="4000" spc="300" dirty="0"/>
              <a:t>Increasing Accessibility for Video</a:t>
            </a:r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93328-A4B3-8211-35D2-A23A68C07AF9}"/>
              </a:ext>
            </a:extLst>
          </p:cNvPr>
          <p:cNvSpPr txBox="1">
            <a:spLocks/>
          </p:cNvSpPr>
          <p:nvPr/>
        </p:nvSpPr>
        <p:spPr>
          <a:xfrm>
            <a:off x="1508760" y="1749552"/>
            <a:ext cx="6766560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6"/>
                </a:solidFill>
                <a:latin typeface="Whitney Semibold" pitchFamily="2" charset="0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tx2"/>
                </a:solidFill>
              </a:rPr>
              <a:t>TRanslations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6454F-A663-D44F-7584-FA580CFA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381" y="-142065"/>
            <a:ext cx="4341719" cy="820373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0CF788-BBBA-31B2-0C64-0B837C5E5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052" y="2851404"/>
            <a:ext cx="6915912" cy="3654551"/>
          </a:xfrm>
        </p:spPr>
        <p:txBody>
          <a:bodyPr/>
          <a:lstStyle/>
          <a:p>
            <a:r>
              <a:rPr lang="en-US" dirty="0" err="1"/>
              <a:t>Rev.com</a:t>
            </a:r>
            <a:r>
              <a:rPr lang="en-US" dirty="0"/>
              <a:t> starts at $5 US / min of video</a:t>
            </a:r>
          </a:p>
          <a:p>
            <a:pPr marL="971550" lvl="1" indent="-285750"/>
            <a:r>
              <a:rPr lang="en-US" sz="1600" dirty="0"/>
              <a:t>Easy to edit on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dirty="0"/>
              <a:t>Proofreading</a:t>
            </a:r>
          </a:p>
          <a:p>
            <a:pPr marL="971550" lvl="1" indent="-285750"/>
            <a:r>
              <a:rPr lang="en-US" sz="1600" dirty="0"/>
              <a:t>MOSAIC</a:t>
            </a:r>
          </a:p>
          <a:p>
            <a:pPr marL="971550" lvl="1" indent="-285750"/>
            <a:r>
              <a:rPr lang="en-US" sz="1600" dirty="0"/>
              <a:t>departmental resources?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dirty="0"/>
              <a:t>regional / cultural dialects and colloquialisms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93328-A4B3-8211-35D2-A23A68C07AF9}"/>
              </a:ext>
            </a:extLst>
          </p:cNvPr>
          <p:cNvSpPr txBox="1">
            <a:spLocks/>
          </p:cNvSpPr>
          <p:nvPr/>
        </p:nvSpPr>
        <p:spPr>
          <a:xfrm>
            <a:off x="1508760" y="1749552"/>
            <a:ext cx="7228840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6"/>
                </a:solidFill>
                <a:latin typeface="Whitney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Adapting for </a:t>
            </a:r>
            <a:r>
              <a:rPr lang="en-US" dirty="0" err="1">
                <a:solidFill>
                  <a:schemeClr val="tx2"/>
                </a:solidFill>
              </a:rPr>
              <a:t>colour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r>
              <a:rPr lang="en-US" dirty="0">
                <a:solidFill>
                  <a:schemeClr val="tx2"/>
                </a:solidFill>
              </a:rPr>
              <a:t>blindness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F20D4-6817-A512-BAE7-4882A4980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760" y="3158694"/>
            <a:ext cx="5879592" cy="2700528"/>
          </a:xfrm>
        </p:spPr>
        <p:txBody>
          <a:bodyPr/>
          <a:lstStyle/>
          <a:p>
            <a:r>
              <a:rPr lang="en-US" dirty="0"/>
              <a:t>Adobe Photoshop</a:t>
            </a:r>
          </a:p>
          <a:p>
            <a:pPr marL="1028700" lvl="1" indent="-342900"/>
            <a:r>
              <a:rPr lang="en-US" dirty="0"/>
              <a:t>View &gt; proof setup &gt; color blindness</a:t>
            </a:r>
          </a:p>
          <a:p>
            <a:pPr marL="1028700" lvl="1" indent="-342900"/>
            <a:r>
              <a:rPr lang="en-US" dirty="0"/>
              <a:t>Image &gt; mode &gt; grayscale</a:t>
            </a:r>
          </a:p>
          <a:p>
            <a:endParaRPr lang="en-US" dirty="0"/>
          </a:p>
          <a:p>
            <a:r>
              <a:rPr lang="en-US" dirty="0"/>
              <a:t>Free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561A3-B42D-A6EB-F120-29CA252B0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3"/>
          <a:stretch/>
        </p:blipFill>
        <p:spPr>
          <a:xfrm>
            <a:off x="7821827" y="-74283"/>
            <a:ext cx="4635984" cy="700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93328-A4B3-8211-35D2-A23A68C07AF9}"/>
              </a:ext>
            </a:extLst>
          </p:cNvPr>
          <p:cNvSpPr txBox="1">
            <a:spLocks/>
          </p:cNvSpPr>
          <p:nvPr/>
        </p:nvSpPr>
        <p:spPr>
          <a:xfrm>
            <a:off x="1508760" y="1749552"/>
            <a:ext cx="7228840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6"/>
                </a:solidFill>
                <a:latin typeface="Whitney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Sign language interpretation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D542E-0354-D79F-852F-5035C15C3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352" y="1206500"/>
            <a:ext cx="5530143" cy="46101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EDD4F7-0FEC-47A4-B803-9B219F25BF0E}"/>
              </a:ext>
            </a:extLst>
          </p:cNvPr>
          <p:cNvSpPr txBox="1">
            <a:spLocks/>
          </p:cNvSpPr>
          <p:nvPr/>
        </p:nvSpPr>
        <p:spPr>
          <a:xfrm>
            <a:off x="1844040" y="2836242"/>
            <a:ext cx="6915912" cy="365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Requires a trained and skilled interpreter</a:t>
            </a:r>
          </a:p>
          <a:p>
            <a:pPr marL="971550" lvl="1" indent="-285750"/>
            <a:r>
              <a:rPr lang="en-US" sz="1600" dirty="0"/>
              <a:t>Involves nuance</a:t>
            </a:r>
          </a:p>
          <a:p>
            <a:pPr marL="1428750" lvl="2" indent="-285750"/>
            <a:r>
              <a:rPr lang="en-US" sz="1600" dirty="0"/>
              <a:t>facial tone, mood, emphasis in gestures</a:t>
            </a:r>
          </a:p>
          <a:p>
            <a:pPr marL="971550" lvl="1" indent="-285750"/>
            <a:r>
              <a:rPr lang="en-US" sz="1600" dirty="0"/>
              <a:t>Ideally a team of two interpreters</a:t>
            </a:r>
          </a:p>
          <a:p>
            <a:pPr marL="971550" lvl="1" indent="-285750"/>
            <a:endParaRPr lang="en-US" sz="900" dirty="0"/>
          </a:p>
          <a:p>
            <a:r>
              <a:rPr lang="en-US" dirty="0"/>
              <a:t>Production of visual can theoretically be “DIY”</a:t>
            </a:r>
          </a:p>
          <a:p>
            <a:pPr marL="971550" lvl="1" indent="-285750"/>
            <a:r>
              <a:rPr lang="en-US" sz="1600" dirty="0"/>
              <a:t>Time and tech intensive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93328-A4B3-8211-35D2-A23A68C07AF9}"/>
              </a:ext>
            </a:extLst>
          </p:cNvPr>
          <p:cNvSpPr txBox="1">
            <a:spLocks/>
          </p:cNvSpPr>
          <p:nvPr/>
        </p:nvSpPr>
        <p:spPr>
          <a:xfrm>
            <a:off x="1508760" y="1749552"/>
            <a:ext cx="7228840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6"/>
                </a:solidFill>
                <a:latin typeface="Whitney Semibold" pitchFamily="2" charset="0"/>
                <a:ea typeface="+mj-ea"/>
                <a:cs typeface="+mj-cs"/>
              </a:defRPr>
            </a:lvl1pPr>
          </a:lstStyle>
          <a:p>
            <a:r>
              <a:rPr lang="en-US" spc="300" dirty="0">
                <a:solidFill>
                  <a:schemeClr val="tx2"/>
                </a:solidFill>
              </a:rPr>
              <a:t>Descriptive Video</a:t>
            </a:r>
          </a:p>
          <a:p>
            <a:r>
              <a:rPr lang="en-US" sz="1800" b="0" i="1" spc="300" dirty="0">
                <a:solidFill>
                  <a:schemeClr val="tx2"/>
                </a:solidFill>
              </a:rPr>
              <a:t>Narration describing visual elements</a:t>
            </a:r>
          </a:p>
          <a:p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64CD6-8D56-0F87-7905-76BD4DA26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4" r="4177"/>
          <a:stretch/>
        </p:blipFill>
        <p:spPr>
          <a:xfrm>
            <a:off x="7239000" y="1453029"/>
            <a:ext cx="6197599" cy="39519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9B1104-F594-C3C1-0CC5-7E5B7CA55E74}"/>
              </a:ext>
            </a:extLst>
          </p:cNvPr>
          <p:cNvSpPr txBox="1">
            <a:spLocks/>
          </p:cNvSpPr>
          <p:nvPr/>
        </p:nvSpPr>
        <p:spPr>
          <a:xfrm>
            <a:off x="1844040" y="2836242"/>
            <a:ext cx="6915912" cy="365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Usually added after media is produced</a:t>
            </a:r>
          </a:p>
          <a:p>
            <a:pPr marL="971550" lvl="1" indent="-285750"/>
            <a:r>
              <a:rPr lang="en-US" sz="1600" dirty="0"/>
              <a:t>Can be challenging to fit additional narration</a:t>
            </a:r>
          </a:p>
          <a:p>
            <a:pPr lvl="3" indent="0">
              <a:buNone/>
            </a:pPr>
            <a:r>
              <a:rPr lang="en-US" sz="1600" dirty="0"/>
              <a:t>into existing edit </a:t>
            </a:r>
          </a:p>
          <a:p>
            <a:pPr marL="971550" lvl="1" indent="-285750"/>
            <a:r>
              <a:rPr lang="en-US" sz="1600" dirty="0"/>
              <a:t>Additional narrator voice may change </a:t>
            </a:r>
          </a:p>
          <a:p>
            <a:pPr lvl="3" indent="0">
              <a:buNone/>
            </a:pPr>
            <a:r>
              <a:rPr lang="en-US" sz="1600" dirty="0"/>
              <a:t>pace and style</a:t>
            </a:r>
          </a:p>
          <a:p>
            <a:pPr marL="971550" lvl="1" indent="-285750"/>
            <a:endParaRPr lang="en-US" sz="900" dirty="0"/>
          </a:p>
          <a:p>
            <a:r>
              <a:rPr lang="en-US" dirty="0"/>
              <a:t>Integrated Descriptive Video</a:t>
            </a:r>
          </a:p>
          <a:p>
            <a:pPr marL="971550" lvl="1" indent="-285750"/>
            <a:r>
              <a:rPr lang="en-US" sz="1600" dirty="0"/>
              <a:t>Incorporate at planning stage</a:t>
            </a:r>
          </a:p>
          <a:p>
            <a:pPr marL="971550" lvl="1" indent="-285750"/>
            <a:r>
              <a:rPr lang="en-US" sz="1600" dirty="0"/>
              <a:t>Less resources required</a:t>
            </a:r>
          </a:p>
          <a:p>
            <a:pPr marL="971550" lvl="1" indent="-285750"/>
            <a:r>
              <a:rPr lang="en-US" sz="1600" dirty="0"/>
              <a:t>Better production quality</a:t>
            </a:r>
          </a:p>
          <a:p>
            <a:pPr marL="1428750" lvl="2" indent="-285750"/>
            <a:r>
              <a:rPr lang="en-US" sz="1600" dirty="0"/>
              <a:t>pacing</a:t>
            </a:r>
          </a:p>
          <a:p>
            <a:pPr marL="1428750" lvl="2" indent="-285750"/>
            <a:r>
              <a:rPr lang="en-US" sz="1600" dirty="0"/>
              <a:t>Allows continuity of voices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E93328-A4B3-8211-35D2-A23A68C07AF9}"/>
              </a:ext>
            </a:extLst>
          </p:cNvPr>
          <p:cNvSpPr txBox="1">
            <a:spLocks/>
          </p:cNvSpPr>
          <p:nvPr/>
        </p:nvSpPr>
        <p:spPr>
          <a:xfrm>
            <a:off x="1508760" y="1749552"/>
            <a:ext cx="7228840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6"/>
                </a:solidFill>
                <a:latin typeface="Whitney Semibold" pitchFamily="2" charset="0"/>
                <a:ea typeface="+mj-ea"/>
                <a:cs typeface="+mj-cs"/>
              </a:defRPr>
            </a:lvl1pPr>
          </a:lstStyle>
          <a:p>
            <a:r>
              <a:rPr lang="en-US" spc="300" dirty="0">
                <a:solidFill>
                  <a:schemeClr val="tx2"/>
                </a:solidFill>
              </a:rPr>
              <a:t>Descriptive Video</a:t>
            </a:r>
          </a:p>
          <a:p>
            <a:r>
              <a:rPr lang="en-US" sz="1800" b="0" i="1" spc="300" dirty="0">
                <a:solidFill>
                  <a:schemeClr val="tx2"/>
                </a:solidFill>
              </a:rPr>
              <a:t>Narration describing visual elements</a:t>
            </a:r>
          </a:p>
          <a:p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A18B0-8011-3497-926F-631C62E23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7" t="69101" r="55687"/>
          <a:stretch/>
        </p:blipFill>
        <p:spPr>
          <a:xfrm>
            <a:off x="7010400" y="2836242"/>
            <a:ext cx="5867914" cy="288641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9D18BC-3B54-FD82-6C0F-842E6ECF31AB}"/>
              </a:ext>
            </a:extLst>
          </p:cNvPr>
          <p:cNvSpPr txBox="1">
            <a:spLocks/>
          </p:cNvSpPr>
          <p:nvPr/>
        </p:nvSpPr>
        <p:spPr>
          <a:xfrm>
            <a:off x="1844040" y="2836242"/>
            <a:ext cx="6915912" cy="365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Opportunities for Integrated Descriptive Video</a:t>
            </a:r>
          </a:p>
          <a:p>
            <a:pPr marL="971550" lvl="1" indent="-285750"/>
            <a:endParaRPr lang="en-US" sz="1600" dirty="0"/>
          </a:p>
          <a:p>
            <a:pPr marL="971550" lvl="1" indent="-285750"/>
            <a:r>
              <a:rPr lang="en-US" sz="1600" dirty="0"/>
              <a:t>Include descriptions in scripting</a:t>
            </a:r>
          </a:p>
          <a:p>
            <a:pPr marL="971550" lvl="1" indent="-285750"/>
            <a:r>
              <a:rPr lang="en-US" sz="1600" dirty="0"/>
              <a:t>Describe lower thirds (name and title text)</a:t>
            </a:r>
          </a:p>
          <a:p>
            <a:pPr marL="971550" lvl="1" indent="-285750"/>
            <a:r>
              <a:rPr lang="en-US" sz="1600" dirty="0"/>
              <a:t>Describe details of charts, tables, infographics</a:t>
            </a:r>
          </a:p>
          <a:p>
            <a:pPr marL="971550" lvl="1" indent="-285750"/>
            <a:r>
              <a:rPr lang="en-US" sz="1600" dirty="0"/>
              <a:t>Describe any significant visual action</a:t>
            </a:r>
          </a:p>
          <a:p>
            <a:pPr marL="971550" lvl="1" indent="-285750"/>
            <a:endParaRPr lang="en-US" sz="900" dirty="0"/>
          </a:p>
          <a:p>
            <a:r>
              <a:rPr lang="en-US" dirty="0"/>
              <a:t>Let’s make it conventional!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5B768C-1D27-18C7-DB44-F142717D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80" y="1012261"/>
            <a:ext cx="8294969" cy="768096"/>
          </a:xfrm>
        </p:spPr>
        <p:txBody>
          <a:bodyPr/>
          <a:lstStyle/>
          <a:p>
            <a:r>
              <a:rPr lang="en-US" dirty="0"/>
              <a:t>Cognitive load</a:t>
            </a:r>
            <a:br>
              <a:rPr lang="en-US" dirty="0"/>
            </a:br>
            <a:r>
              <a:rPr lang="en-US" sz="1800" b="0" i="1" spc="300" dirty="0"/>
              <a:t>when in doubt, simplify</a:t>
            </a:r>
            <a:endParaRPr lang="en-US" spc="3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58D40A-A71A-8B8F-9E06-47C800989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780" y="2191188"/>
            <a:ext cx="6915912" cy="3654551"/>
          </a:xfrm>
        </p:spPr>
        <p:txBody>
          <a:bodyPr/>
          <a:lstStyle/>
          <a:p>
            <a:r>
              <a:rPr lang="en-US" dirty="0"/>
              <a:t>Visuals, audio</a:t>
            </a:r>
          </a:p>
          <a:p>
            <a:pPr marL="971550" lvl="1" indent="-285750"/>
            <a:r>
              <a:rPr lang="en-US" sz="1600" dirty="0"/>
              <a:t>make sure that the most available aspect is the intended focus</a:t>
            </a:r>
          </a:p>
          <a:p>
            <a:pPr marL="1428750" lvl="2" indent="-285750"/>
            <a:r>
              <a:rPr lang="en-US" sz="1600" dirty="0"/>
              <a:t>Scale, volume, motion</a:t>
            </a:r>
          </a:p>
          <a:p>
            <a:pPr marL="971550" lvl="1" indent="-285750"/>
            <a:r>
              <a:rPr lang="en-US" sz="1600" dirty="0"/>
              <a:t>Layers – one thing at a time when content is essential </a:t>
            </a:r>
          </a:p>
          <a:p>
            <a:pPr marL="1428750" lvl="2" indent="-285750"/>
            <a:r>
              <a:rPr lang="en-US" sz="1600" dirty="0"/>
              <a:t>Unless the layers are reiterating the exact same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dirty="0"/>
              <a:t>Balancing two central goals</a:t>
            </a:r>
          </a:p>
          <a:p>
            <a:pPr marL="971550" lvl="1" indent="-285750"/>
            <a:r>
              <a:rPr lang="en-US" sz="1600" dirty="0"/>
              <a:t>Capturing attention with variety, activity</a:t>
            </a:r>
          </a:p>
          <a:p>
            <a:pPr marL="971550" lvl="1" indent="-285750"/>
            <a:r>
              <a:rPr lang="en-US" sz="1600" dirty="0"/>
              <a:t>Sharing information to be understood and retained</a:t>
            </a:r>
          </a:p>
          <a:p>
            <a:pPr marL="971550" lvl="1" indent="-285750"/>
            <a:r>
              <a:rPr lang="en-US" sz="1600" dirty="0"/>
              <a:t>Mediate stimulation level to match the audience capacity and learning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dirty="0"/>
              <a:t>Toggling complexity is the ideal</a:t>
            </a:r>
          </a:p>
          <a:p>
            <a:pPr marL="971550" lvl="1" indent="-285750"/>
            <a:r>
              <a:rPr lang="en-US" sz="1600" dirty="0"/>
              <a:t>Versions?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5B768C-1D27-18C7-DB44-F142717D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80" y="1012261"/>
            <a:ext cx="8294969" cy="768096"/>
          </a:xfrm>
        </p:spPr>
        <p:txBody>
          <a:bodyPr/>
          <a:lstStyle/>
          <a:p>
            <a:r>
              <a:rPr lang="en-US" dirty="0"/>
              <a:t>Variety of means of engagement</a:t>
            </a:r>
            <a:br>
              <a:rPr lang="en-US" dirty="0"/>
            </a:br>
            <a:r>
              <a:rPr lang="en-US" sz="1800" b="0" i="1" spc="300" dirty="0"/>
              <a:t>a principle of UDL</a:t>
            </a:r>
            <a:endParaRPr lang="en-US" spc="3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58D40A-A71A-8B8F-9E06-47C800989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780" y="2191188"/>
            <a:ext cx="6915912" cy="3654551"/>
          </a:xfrm>
        </p:spPr>
        <p:txBody>
          <a:bodyPr/>
          <a:lstStyle/>
          <a:p>
            <a:r>
              <a:rPr lang="en-US" dirty="0"/>
              <a:t>Video can be an alternate format in context of text and graphics</a:t>
            </a:r>
          </a:p>
          <a:p>
            <a:endParaRPr lang="en-US" sz="1000" dirty="0"/>
          </a:p>
          <a:p>
            <a:r>
              <a:rPr lang="en-US" dirty="0"/>
              <a:t>Within video, a variety of formats can be included</a:t>
            </a:r>
          </a:p>
          <a:p>
            <a:pPr marL="971550" lvl="1" indent="-285750"/>
            <a:r>
              <a:rPr lang="en-US" sz="1600" dirty="0"/>
              <a:t>animation</a:t>
            </a:r>
          </a:p>
          <a:p>
            <a:pPr marL="971550" lvl="1" indent="-285750"/>
            <a:r>
              <a:rPr lang="en-US" sz="1600" dirty="0"/>
              <a:t>static graphics, infographics</a:t>
            </a:r>
          </a:p>
          <a:p>
            <a:pPr marL="971550" lvl="1" indent="-285750"/>
            <a:r>
              <a:rPr lang="en-US" sz="1600" dirty="0"/>
              <a:t>text, icons</a:t>
            </a:r>
          </a:p>
          <a:p>
            <a:pPr marL="971550" lvl="1" indent="-285750"/>
            <a:r>
              <a:rPr lang="en-US" sz="1600" dirty="0"/>
              <a:t>Audio</a:t>
            </a:r>
          </a:p>
          <a:p>
            <a:pPr marL="971550" lvl="1" indent="-285750"/>
            <a:endParaRPr lang="en-US" sz="1000" dirty="0"/>
          </a:p>
          <a:p>
            <a:pPr marL="285750" indent="-285750"/>
            <a:r>
              <a:rPr lang="en-US" dirty="0"/>
              <a:t>Asynchronous video access allows:</a:t>
            </a:r>
          </a:p>
          <a:p>
            <a:pPr marL="971550" lvl="1" indent="-285750"/>
            <a:r>
              <a:rPr lang="en-US" sz="1600" dirty="0"/>
              <a:t>Control over viewing pace, volume, context</a:t>
            </a:r>
          </a:p>
          <a:p>
            <a:pPr marL="971550" lvl="1" indent="-285750"/>
            <a:r>
              <a:rPr lang="en-US" sz="1600" dirty="0"/>
              <a:t>Review before and after class for prep and reinforcement</a:t>
            </a:r>
          </a:p>
          <a:p>
            <a:pPr marL="971550" lvl="1" indent="-285750"/>
            <a:endParaRPr lang="en-US" sz="1000" dirty="0"/>
          </a:p>
          <a:p>
            <a:pPr marL="285750" indent="-285750"/>
            <a:r>
              <a:rPr lang="en-US" dirty="0"/>
              <a:t>Increased access to:</a:t>
            </a:r>
          </a:p>
          <a:p>
            <a:pPr marL="971550" lvl="1" indent="-285750"/>
            <a:r>
              <a:rPr lang="en-US" sz="1600" dirty="0"/>
              <a:t>Field trip locations with virtual field trips</a:t>
            </a:r>
          </a:p>
          <a:p>
            <a:pPr marL="971550" lvl="1" indent="-285750"/>
            <a:r>
              <a:rPr lang="en-US" sz="1600" dirty="0"/>
              <a:t>Experts through case study interviews</a:t>
            </a:r>
          </a:p>
          <a:p>
            <a:pPr marL="285750" indent="-285750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60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275DC-4D1C-EC62-02EE-9DC8A2E6F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752" y="898493"/>
            <a:ext cx="7013448" cy="1627632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1B4172-D9D5-77D9-89B3-FB6CA68EC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1493743"/>
            <a:ext cx="6609080" cy="1385381"/>
          </a:xfrm>
        </p:spPr>
        <p:txBody>
          <a:bodyPr/>
          <a:lstStyle/>
          <a:p>
            <a:r>
              <a:rPr lang="en-US" sz="3600" dirty="0"/>
              <a:t>ubc.studios@ubc.ca</a:t>
            </a:r>
          </a:p>
          <a:p>
            <a:r>
              <a:rPr lang="en-US" sz="3600" dirty="0"/>
              <a:t>michael.sider@ubc.ca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C222B0B-1CBA-D9E9-B1F5-45474100D4DC}"/>
              </a:ext>
            </a:extLst>
          </p:cNvPr>
          <p:cNvSpPr txBox="1">
            <a:spLocks/>
          </p:cNvSpPr>
          <p:nvPr/>
        </p:nvSpPr>
        <p:spPr>
          <a:xfrm>
            <a:off x="4389120" y="3121375"/>
            <a:ext cx="6609080" cy="1932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Digital Media in Canadian Higher Education</a:t>
            </a:r>
          </a:p>
          <a:p>
            <a:r>
              <a:rPr lang="en-US" sz="3600" dirty="0"/>
              <a:t>Community of Practice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A3E4C-6466-9698-D591-7739FA01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0" y="388517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8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275DC-4D1C-EC62-02EE-9DC8A2E6F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752" y="898493"/>
            <a:ext cx="7013448" cy="1627632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1B4172-D9D5-77D9-89B3-FB6CA68EC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2320544"/>
            <a:ext cx="6609080" cy="588963"/>
          </a:xfrm>
        </p:spPr>
        <p:txBody>
          <a:bodyPr/>
          <a:lstStyle/>
          <a:p>
            <a:r>
              <a:rPr lang="en-US" dirty="0" err="1"/>
              <a:t>Ubcstudios.ubc.ca</a:t>
            </a:r>
            <a:endParaRPr lang="en-US" dirty="0"/>
          </a:p>
          <a:p>
            <a:r>
              <a:rPr lang="en-US" dirty="0"/>
              <a:t>UBC Centre for Accessibility</a:t>
            </a:r>
          </a:p>
          <a:p>
            <a:r>
              <a:rPr lang="en-US" dirty="0"/>
              <a:t>UBC Centre for </a:t>
            </a:r>
            <a:r>
              <a:rPr lang="en-US"/>
              <a:t>Workplace Accessibility </a:t>
            </a:r>
            <a:endParaRPr lang="en-US" dirty="0"/>
          </a:p>
          <a:p>
            <a:r>
              <a:rPr lang="en-US" dirty="0"/>
              <a:t>UBC Centre for Teaching, Learning and Technology</a:t>
            </a:r>
          </a:p>
          <a:p>
            <a:pPr marL="338328" lvl="1" indent="0">
              <a:buNone/>
            </a:pPr>
            <a:r>
              <a:rPr lang="en-US" dirty="0" err="1"/>
              <a:t>ctlt.ubc.ca</a:t>
            </a:r>
            <a:endParaRPr lang="en-US" dirty="0"/>
          </a:p>
          <a:p>
            <a:pPr indent="-347472"/>
            <a:r>
              <a:rPr lang="en-US" dirty="0"/>
              <a:t>UBC Teaching and Learning Media Support</a:t>
            </a:r>
          </a:p>
          <a:p>
            <a:pPr marL="338328" lvl="1" indent="0">
              <a:buNone/>
            </a:pPr>
            <a:r>
              <a:rPr lang="en-US" dirty="0" err="1"/>
              <a:t>learning.video.ubc.ca</a:t>
            </a:r>
            <a:r>
              <a:rPr lang="en-US" dirty="0"/>
              <a:t> </a:t>
            </a:r>
          </a:p>
          <a:p>
            <a:pPr indent="-347472"/>
            <a:r>
              <a:rPr lang="en-US" dirty="0"/>
              <a:t>UBC Equity &amp; Inclusion Office</a:t>
            </a:r>
          </a:p>
          <a:p>
            <a:pPr marL="338328" lvl="1" indent="0">
              <a:buNone/>
            </a:pPr>
            <a:r>
              <a:rPr lang="en-US" dirty="0" err="1"/>
              <a:t>equity.ubc.ca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1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0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3A847-2753-7A8C-233B-7948CFDA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1197864"/>
            <a:ext cx="8924063" cy="768096"/>
          </a:xfrm>
        </p:spPr>
        <p:txBody>
          <a:bodyPr/>
          <a:lstStyle/>
          <a:p>
            <a:r>
              <a:rPr lang="en-US" spc="300" dirty="0"/>
              <a:t>UBC Studios</a:t>
            </a:r>
            <a:br>
              <a:rPr lang="en-US" dirty="0"/>
            </a:br>
            <a:r>
              <a:rPr lang="en-US" sz="1800" spc="200" dirty="0" err="1">
                <a:latin typeface="Arial" panose="020B0604020202020204" pitchFamily="34" charset="0"/>
                <a:cs typeface="Arial" panose="020B0604020202020204" pitchFamily="34" charset="0"/>
              </a:rPr>
              <a:t>ubcstudios.ubc.ca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2053CF-29A4-8704-7B18-8F3C29E420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 Bold" charset="0"/>
                <a:ea typeface="Arial" charset="0"/>
                <a:cs typeface="Arial Bold" charset="0"/>
              </a:rPr>
              <a:t>Media Consultation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 Bold" charset="0"/>
                <a:ea typeface="Arial" charset="0"/>
                <a:cs typeface="Arial Bold" charset="0"/>
              </a:rPr>
              <a:t>Professional Media Production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 Bold" charset="0"/>
                <a:ea typeface="Arial" charset="0"/>
                <a:cs typeface="Arial Bold" charset="0"/>
              </a:rPr>
              <a:t>video, motion graphics, </a:t>
            </a:r>
          </a:p>
          <a:p>
            <a:pPr marL="3429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 Bold" charset="0"/>
                <a:ea typeface="Arial" charset="0"/>
                <a:cs typeface="Arial Bold" charset="0"/>
              </a:rPr>
              <a:t>	graphic design, photogrammetry, </a:t>
            </a:r>
          </a:p>
          <a:p>
            <a:pPr marL="3429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Arial Bold" charset="0"/>
                <a:ea typeface="Arial" charset="0"/>
                <a:cs typeface="Arial Bold" charset="0"/>
              </a:rPr>
              <a:t>	virtual tours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 Bold" charset="0"/>
                <a:ea typeface="Arial" charset="0"/>
                <a:cs typeface="Arial Bold" charset="0"/>
              </a:rPr>
              <a:t>Do-it-Yourself Studios</a:t>
            </a:r>
            <a:endParaRPr lang="en-US" sz="2000" b="0" dirty="0">
              <a:latin typeface="Arial Bold" charset="0"/>
              <a:ea typeface="Arial" charset="0"/>
              <a:cs typeface="Arial Bold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 Bold" charset="0"/>
                <a:ea typeface="Arial" charset="0"/>
                <a:cs typeface="Arial Bold" charset="0"/>
              </a:rPr>
              <a:t>Workshops</a:t>
            </a:r>
            <a:endParaRPr lang="en-US" sz="2000" b="0" dirty="0">
              <a:latin typeface="Arial Bold" charset="0"/>
              <a:ea typeface="Arial" charset="0"/>
              <a:cs typeface="Arial Bold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 Bold" charset="0"/>
                <a:ea typeface="Arial" charset="0"/>
                <a:cs typeface="Arial Bold" charset="0"/>
              </a:rPr>
              <a:t>Emerging Media Lab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BF62E2-E48B-6409-8375-9F9035A37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8"/>
          <a:stretch/>
        </p:blipFill>
        <p:spPr>
          <a:xfrm>
            <a:off x="5985164" y="0"/>
            <a:ext cx="8837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5B768C-1D27-18C7-DB44-F142717D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80" y="1012261"/>
            <a:ext cx="8294969" cy="768096"/>
          </a:xfrm>
        </p:spPr>
        <p:txBody>
          <a:bodyPr/>
          <a:lstStyle/>
          <a:p>
            <a:r>
              <a:rPr lang="en-US" dirty="0"/>
              <a:t>UDL - Universal Design in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F94D7-E88F-C8CD-F948-E28CCB5E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779" y="2636196"/>
            <a:ext cx="8034425" cy="328708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 </a:t>
            </a:r>
            <a:r>
              <a:rPr lang="en-US" sz="3600" b="1" dirty="0"/>
              <a:t>proactive</a:t>
            </a:r>
            <a:r>
              <a:rPr lang="en-US" sz="3200" dirty="0"/>
              <a:t> approach to learning design 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 marL="0" indent="0">
              <a:buNone/>
              <a:defRPr/>
            </a:pPr>
            <a:r>
              <a:rPr lang="en-US" sz="3200" dirty="0"/>
              <a:t>that allows us to recognize and accommodate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 marL="0" indent="0">
              <a:buNone/>
              <a:defRPr/>
            </a:pPr>
            <a:r>
              <a:rPr lang="en-US" sz="3200" dirty="0"/>
              <a:t>a </a:t>
            </a:r>
            <a:r>
              <a:rPr lang="en-US" sz="3600" b="1" dirty="0"/>
              <a:t>diversity</a:t>
            </a:r>
            <a:r>
              <a:rPr lang="en-US" sz="3200" dirty="0"/>
              <a:t> of learners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 marL="0" indent="0">
              <a:buNone/>
              <a:defRPr/>
            </a:pPr>
            <a:r>
              <a:rPr lang="en-US" sz="3200" dirty="0"/>
              <a:t>and </a:t>
            </a:r>
            <a:r>
              <a:rPr lang="en-US" sz="3600" b="1" dirty="0"/>
              <a:t>reduce barriers </a:t>
            </a:r>
            <a:r>
              <a:rPr lang="en-US" sz="3200" dirty="0"/>
              <a:t>to learning </a:t>
            </a:r>
          </a:p>
        </p:txBody>
      </p:sp>
    </p:spTree>
    <p:extLst>
      <p:ext uri="{BB962C8B-B14F-4D97-AF65-F5344CB8AC3E}">
        <p14:creationId xmlns:p14="http://schemas.microsoft.com/office/powerpoint/2010/main" val="5184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5B768C-1D27-18C7-DB44-F142717D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80" y="1012261"/>
            <a:ext cx="8294969" cy="768096"/>
          </a:xfrm>
        </p:spPr>
        <p:txBody>
          <a:bodyPr/>
          <a:lstStyle/>
          <a:p>
            <a:r>
              <a:rPr lang="en-US" dirty="0"/>
              <a:t>UDL - Universal Design in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F94D7-E88F-C8CD-F948-E28CCB5E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779" y="2636196"/>
            <a:ext cx="8034425" cy="79280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 </a:t>
            </a:r>
            <a:r>
              <a:rPr lang="en-US" sz="3600" b="1" dirty="0"/>
              <a:t>proactive</a:t>
            </a:r>
            <a:r>
              <a:rPr lang="en-US" sz="3200" b="1" dirty="0"/>
              <a:t> </a:t>
            </a:r>
            <a:r>
              <a:rPr lang="en-US" sz="3200" dirty="0"/>
              <a:t>approach</a:t>
            </a:r>
          </a:p>
          <a:p>
            <a:pPr marL="0" indent="0">
              <a:buNone/>
              <a:defRPr/>
            </a:pPr>
            <a:endParaRPr lang="en-US" sz="3200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4ED6591-728C-6A04-6C12-1AEF1B733A82}"/>
              </a:ext>
            </a:extLst>
          </p:cNvPr>
          <p:cNvSpPr txBox="1">
            <a:spLocks/>
          </p:cNvSpPr>
          <p:nvPr/>
        </p:nvSpPr>
        <p:spPr>
          <a:xfrm>
            <a:off x="3679778" y="3429000"/>
            <a:ext cx="8034425" cy="1182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build accessibility into your plan</a:t>
            </a:r>
          </a:p>
          <a:p>
            <a:pPr>
              <a:defRPr/>
            </a:pPr>
            <a:r>
              <a:rPr lang="en-US" sz="2800" dirty="0"/>
              <a:t>instead of trying to retrofit for accessibility</a:t>
            </a:r>
          </a:p>
          <a:p>
            <a:pPr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47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5B768C-1D27-18C7-DB44-F142717D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80" y="1012261"/>
            <a:ext cx="8294969" cy="768096"/>
          </a:xfrm>
        </p:spPr>
        <p:txBody>
          <a:bodyPr/>
          <a:lstStyle/>
          <a:p>
            <a:r>
              <a:rPr lang="en-US" dirty="0"/>
              <a:t>UDL - Universal Design in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F94D7-E88F-C8CD-F948-E28CCB5E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779" y="2636196"/>
            <a:ext cx="8034425" cy="79280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b="1" dirty="0"/>
              <a:t>universal</a:t>
            </a:r>
          </a:p>
          <a:p>
            <a:pPr marL="0" indent="0">
              <a:buNone/>
              <a:defRPr/>
            </a:pPr>
            <a:endParaRPr lang="en-US" sz="3200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4ED6591-728C-6A04-6C12-1AEF1B733A82}"/>
              </a:ext>
            </a:extLst>
          </p:cNvPr>
          <p:cNvSpPr txBox="1">
            <a:spLocks/>
          </p:cNvSpPr>
          <p:nvPr/>
        </p:nvSpPr>
        <p:spPr>
          <a:xfrm>
            <a:off x="3679778" y="3429000"/>
            <a:ext cx="8034425" cy="1182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Whitney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addressing barriers to support one group</a:t>
            </a:r>
          </a:p>
          <a:p>
            <a:pPr>
              <a:defRPr/>
            </a:pPr>
            <a:r>
              <a:rPr lang="en-US" sz="2800" dirty="0"/>
              <a:t>often supports a wider audience</a:t>
            </a:r>
          </a:p>
          <a:p>
            <a:pPr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708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082" y="623571"/>
            <a:ext cx="8072401" cy="768096"/>
          </a:xfrm>
        </p:spPr>
        <p:txBody>
          <a:bodyPr/>
          <a:lstStyle/>
          <a:p>
            <a:r>
              <a:rPr lang="en-US" sz="4000" spc="300" dirty="0">
                <a:ea typeface="Arial Regular" pitchFamily="34" charset="-122"/>
                <a:cs typeface="Whitney Semibold" pitchFamily="2" charset="0"/>
              </a:rPr>
              <a:t>Tools for Increasing Accessibility in Video</a:t>
            </a:r>
            <a:br>
              <a:rPr lang="en-US" sz="4000" spc="300" dirty="0">
                <a:ea typeface="Arial Regular" pitchFamily="34" charset="-122"/>
                <a:cs typeface="Whitney Semibold" pitchFamily="2" charset="0"/>
              </a:rPr>
            </a:br>
            <a:r>
              <a:rPr lang="en-US" sz="2400" b="0" i="1" spc="300" dirty="0">
                <a:ea typeface="Arial Regular" pitchFamily="34" charset="-122"/>
                <a:cs typeface="Whitney Semibold" pitchFamily="2" charset="0"/>
              </a:rPr>
              <a:t>how to include the entire audience?</a:t>
            </a:r>
            <a:br>
              <a:rPr lang="en-US" sz="2800" dirty="0">
                <a:ea typeface="Arial Regular" pitchFamily="34" charset="-122"/>
                <a:cs typeface="Whitney Semibold" pitchFamily="2" charset="0"/>
              </a:rPr>
            </a:br>
            <a:br>
              <a:rPr lang="en-US" sz="2800" dirty="0">
                <a:ea typeface="Arial Regular" pitchFamily="34" charset="-122"/>
                <a:cs typeface="Whitney Semibold" pitchFamily="2" charset="0"/>
              </a:rPr>
            </a:br>
            <a:endParaRPr lang="en-US" sz="2800" dirty="0">
              <a:cs typeface="Whitney Semibold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9082" y="2910910"/>
            <a:ext cx="5693664" cy="312216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dirty="0"/>
              <a:t>captions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dirty="0"/>
              <a:t>transcripts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dirty="0"/>
              <a:t>translation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dirty="0" err="1"/>
              <a:t>colour</a:t>
            </a:r>
            <a:r>
              <a:rPr lang="en-US" dirty="0"/>
              <a:t> blindness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dirty="0"/>
              <a:t>sign language interpretation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dirty="0"/>
              <a:t>descriptive video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A2EA6-99AD-3154-3A7A-98B39A8F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181" y="2912399"/>
            <a:ext cx="5957819" cy="332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Captions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800" b="0" i="1" spc="300" dirty="0">
                <a:solidFill>
                  <a:schemeClr val="tx2"/>
                </a:solidFill>
              </a:rPr>
              <a:t>accessibility that’s become accessible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FDE3-DBA4-6A04-C75D-E56FE92EF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904" y="2990089"/>
            <a:ext cx="6915912" cy="2700528"/>
          </a:xfrm>
        </p:spPr>
        <p:txBody>
          <a:bodyPr/>
          <a:lstStyle/>
          <a:p>
            <a:r>
              <a:rPr lang="en-US" dirty="0"/>
              <a:t>Captions can be optional via toggle, or “burnt in” permanently</a:t>
            </a:r>
          </a:p>
          <a:p>
            <a:endParaRPr lang="en-US" dirty="0"/>
          </a:p>
          <a:p>
            <a:r>
              <a:rPr lang="en-US" dirty="0"/>
              <a:t>SRT file – captions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plain text that can be uploaded with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One video can have multiple SRT files, one for each language</a:t>
            </a:r>
          </a:p>
        </p:txBody>
      </p:sp>
    </p:spTree>
    <p:extLst>
      <p:ext uri="{BB962C8B-B14F-4D97-AF65-F5344CB8AC3E}">
        <p14:creationId xmlns:p14="http://schemas.microsoft.com/office/powerpoint/2010/main" val="948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Captions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800" b="0" i="1" spc="300" dirty="0">
                <a:solidFill>
                  <a:schemeClr val="tx2"/>
                </a:solidFill>
              </a:rPr>
              <a:t>accessibility that’s become accessible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FDE3-DBA4-6A04-C75D-E56FE92EF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752" y="2965704"/>
            <a:ext cx="6915912" cy="3654551"/>
          </a:xfrm>
        </p:spPr>
        <p:txBody>
          <a:bodyPr/>
          <a:lstStyle/>
          <a:p>
            <a:r>
              <a:rPr lang="en-US" dirty="0" err="1"/>
              <a:t>Youtube</a:t>
            </a:r>
            <a:r>
              <a:rPr lang="en-US" dirty="0"/>
              <a:t> and Kaltura – free auto-generation of captions</a:t>
            </a:r>
          </a:p>
          <a:p>
            <a:pPr marL="971550" lvl="1" indent="-285750"/>
            <a:r>
              <a:rPr lang="en-US" sz="1600" dirty="0"/>
              <a:t>Usually contains errors, but editable within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dirty="0"/>
              <a:t>Adobe Premiere</a:t>
            </a:r>
          </a:p>
          <a:p>
            <a:pPr marL="971550" lvl="1" indent="-285750"/>
            <a:r>
              <a:rPr lang="en-US" sz="1600" dirty="0"/>
              <a:t>Steep learning curve, many errors</a:t>
            </a:r>
          </a:p>
          <a:p>
            <a:pPr marL="971550" lvl="1" indent="-285750"/>
            <a:r>
              <a:rPr lang="en-US" sz="1600" dirty="0"/>
              <a:t>Editable plus control over aesthetic,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dirty="0" err="1"/>
              <a:t>Rev.com</a:t>
            </a:r>
            <a:r>
              <a:rPr lang="en-US" dirty="0"/>
              <a:t> – </a:t>
            </a:r>
            <a:r>
              <a:rPr lang="en-US" dirty="0" err="1"/>
              <a:t>srt</a:t>
            </a:r>
            <a:r>
              <a:rPr lang="en-US" dirty="0"/>
              <a:t> production</a:t>
            </a:r>
          </a:p>
          <a:p>
            <a:pPr marL="971550" lvl="1" indent="-285750"/>
            <a:r>
              <a:rPr lang="en-US" sz="1600" dirty="0"/>
              <a:t>Proofread by humans to increase accuracy</a:t>
            </a:r>
          </a:p>
          <a:p>
            <a:pPr marL="971550" lvl="1" indent="-285750"/>
            <a:r>
              <a:rPr lang="en-US" sz="1600" dirty="0"/>
              <a:t>Delay due to human proofreading</a:t>
            </a:r>
          </a:p>
          <a:p>
            <a:pPr marL="971550" lvl="1" indent="-285750"/>
            <a:r>
              <a:rPr lang="en-US" sz="1600" dirty="0"/>
              <a:t>Editable on platform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56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749552"/>
            <a:ext cx="6766560" cy="768096"/>
          </a:xfrm>
        </p:spPr>
        <p:txBody>
          <a:bodyPr/>
          <a:lstStyle/>
          <a:p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9DA13-6ED8-8A0D-965F-554A9A0E2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168" y="-298782"/>
            <a:ext cx="7620327" cy="74555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E93328-A4B3-8211-35D2-A23A68C07AF9}"/>
              </a:ext>
            </a:extLst>
          </p:cNvPr>
          <p:cNvSpPr txBox="1">
            <a:spLocks/>
          </p:cNvSpPr>
          <p:nvPr/>
        </p:nvSpPr>
        <p:spPr>
          <a:xfrm>
            <a:off x="1508760" y="1749552"/>
            <a:ext cx="6766560" cy="768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6"/>
                </a:solidFill>
                <a:latin typeface="Whitney Semibold" pitchFamily="2" charset="0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tx2"/>
                </a:solidFill>
              </a:rPr>
              <a:t>TRanscripts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196B19-4CD4-48F7-1D12-C3EDD66E4A17}"/>
              </a:ext>
            </a:extLst>
          </p:cNvPr>
          <p:cNvSpPr txBox="1">
            <a:spLocks/>
          </p:cNvSpPr>
          <p:nvPr/>
        </p:nvSpPr>
        <p:spPr>
          <a:xfrm>
            <a:off x="1844040" y="2836242"/>
            <a:ext cx="6915912" cy="3654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Whitney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Rev.com</a:t>
            </a:r>
            <a:r>
              <a:rPr lang="en-US" dirty="0"/>
              <a:t> - $1.50 / min of video</a:t>
            </a:r>
          </a:p>
          <a:p>
            <a:pPr marL="971550" lvl="1" indent="-285750"/>
            <a:r>
              <a:rPr lang="en-US" sz="1600" dirty="0"/>
              <a:t>Proofread by humans – “99% accurate”</a:t>
            </a:r>
          </a:p>
          <a:p>
            <a:pPr marL="971550" lvl="1" indent="-285750"/>
            <a:endParaRPr lang="en-US" sz="900" dirty="0"/>
          </a:p>
          <a:p>
            <a:r>
              <a:rPr lang="en-US" dirty="0" err="1"/>
              <a:t>Nvivo</a:t>
            </a:r>
            <a:r>
              <a:rPr lang="en-US" dirty="0"/>
              <a:t> - </a:t>
            </a:r>
            <a:r>
              <a:rPr lang="en-US" sz="1600" dirty="0"/>
              <a:t>Powerful database analysis software that also </a:t>
            </a:r>
          </a:p>
          <a:p>
            <a:pPr lvl="2" indent="0">
              <a:buNone/>
            </a:pPr>
            <a:r>
              <a:rPr lang="en-US" sz="1600" dirty="0"/>
              <a:t>produces accurate transcripts</a:t>
            </a:r>
          </a:p>
          <a:p>
            <a:pPr lvl="1" indent="0">
              <a:buFont typeface="Arial" panose="020B0604020202020204" pitchFamily="34" charset="0"/>
              <a:buNone/>
            </a:pPr>
            <a:endParaRPr lang="en-US" sz="900" dirty="0"/>
          </a:p>
          <a:p>
            <a:r>
              <a:rPr lang="en-US" dirty="0" err="1"/>
              <a:t>Otter.ai</a:t>
            </a:r>
            <a:endParaRPr lang="en-US" dirty="0"/>
          </a:p>
          <a:p>
            <a:pPr lvl="2"/>
            <a:r>
              <a:rPr lang="en-US" sz="1600" dirty="0"/>
              <a:t>Free limited version, paid features</a:t>
            </a:r>
          </a:p>
          <a:p>
            <a:pPr lvl="2"/>
            <a:r>
              <a:rPr lang="en-US" sz="1600" dirty="0"/>
              <a:t>For live and pre-recorded video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3"/>
    </p:bld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B7D9EE"/>
      </a:accent1>
      <a:accent2>
        <a:srgbClr val="A1CBEC"/>
      </a:accent2>
      <a:accent3>
        <a:srgbClr val="62A4D9"/>
      </a:accent3>
      <a:accent4>
        <a:srgbClr val="7BCEE0"/>
      </a:accent4>
      <a:accent5>
        <a:srgbClr val="2D5096"/>
      </a:accent5>
      <a:accent6>
        <a:srgbClr val="002045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DC2F9AD7-3525-CA4B-A340-0048A2E2BF0D}" vid="{C3844ECE-74AE-7D43-9AC9-A00690000D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</TotalTime>
  <Words>1267</Words>
  <Application>Microsoft Macintosh PowerPoint</Application>
  <PresentationFormat>Widescreen</PresentationFormat>
  <Paragraphs>213</Paragraphs>
  <Slides>19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Bold</vt:lpstr>
      <vt:lpstr>Calibri</vt:lpstr>
      <vt:lpstr>Courier New</vt:lpstr>
      <vt:lpstr>Sabon Next LT</vt:lpstr>
      <vt:lpstr>Tenorite</vt:lpstr>
      <vt:lpstr>Whitney Book</vt:lpstr>
      <vt:lpstr>Whitney Medium</vt:lpstr>
      <vt:lpstr>Whitney Semibold</vt:lpstr>
      <vt:lpstr>Wingdings</vt:lpstr>
      <vt:lpstr>Office Theme</vt:lpstr>
      <vt:lpstr>PowerPoint Presentation</vt:lpstr>
      <vt:lpstr>UBC Studios ubcstudios.ubc.ca </vt:lpstr>
      <vt:lpstr>UDL - Universal Design in learning</vt:lpstr>
      <vt:lpstr>UDL - Universal Design in learning</vt:lpstr>
      <vt:lpstr>UDL - Universal Design in learning</vt:lpstr>
      <vt:lpstr>Tools for Increasing Accessibility in Video how to include the entire audience?  </vt:lpstr>
      <vt:lpstr>Captions accessibility that’s become accessible  </vt:lpstr>
      <vt:lpstr>Captions accessibility that’s become accessible  </vt:lpstr>
      <vt:lpstr>  </vt:lpstr>
      <vt:lpstr>  </vt:lpstr>
      <vt:lpstr>  </vt:lpstr>
      <vt:lpstr>  </vt:lpstr>
      <vt:lpstr>  </vt:lpstr>
      <vt:lpstr>  </vt:lpstr>
      <vt:lpstr>Cognitive load when in doubt, simplify</vt:lpstr>
      <vt:lpstr>Variety of means of engagement a principle of UDL</vt:lpstr>
      <vt:lpstr>   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Sider, Michael</dc:creator>
  <cp:lastModifiedBy>Sider, Michael</cp:lastModifiedBy>
  <cp:revision>31</cp:revision>
  <dcterms:created xsi:type="dcterms:W3CDTF">2023-03-02T00:12:36Z</dcterms:created>
  <dcterms:modified xsi:type="dcterms:W3CDTF">2023-06-02T03:54:09Z</dcterms:modified>
</cp:coreProperties>
</file>