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7" r:id="rId2"/>
    <p:sldId id="256" r:id="rId3"/>
    <p:sldId id="262" r:id="rId4"/>
    <p:sldId id="266" r:id="rId5"/>
    <p:sldId id="268" r:id="rId6"/>
    <p:sldId id="269" r:id="rId7"/>
    <p:sldId id="259" r:id="rId8"/>
    <p:sldId id="257" r:id="rId9"/>
    <p:sldId id="258" r:id="rId10"/>
    <p:sldId id="270" r:id="rId11"/>
    <p:sldId id="261" r:id="rId12"/>
    <p:sldId id="260"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C0FB49-B14F-438E-9B6A-D17C5826479C}" v="115" dt="2023-06-01T07:12:40.8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5664" autoAdjust="0"/>
  </p:normalViewPr>
  <p:slideViewPr>
    <p:cSldViewPr snapToGrid="0">
      <p:cViewPr varScale="1">
        <p:scale>
          <a:sx n="63" d="100"/>
          <a:sy n="63" d="100"/>
        </p:scale>
        <p:origin x="57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E8D28F-4CC2-47E1-8512-67BC98B572CD}"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CA"/>
        </a:p>
      </dgm:t>
    </dgm:pt>
    <dgm:pt modelId="{FDE08956-4D3C-4F09-9A24-7C7C77FB340A}">
      <dgm:prSet phldrT="[Text]" custT="1"/>
      <dgm:spPr/>
      <dgm:t>
        <a:bodyPr/>
        <a:lstStyle/>
        <a:p>
          <a:r>
            <a:rPr lang="en-US" sz="2800" dirty="0"/>
            <a:t>(Academic) Integrity</a:t>
          </a:r>
          <a:endParaRPr lang="en-CA" sz="2800" dirty="0"/>
        </a:p>
      </dgm:t>
    </dgm:pt>
    <dgm:pt modelId="{F27E6A34-8165-4F28-B5AC-0014A8CC448F}" type="parTrans" cxnId="{3C7CB153-DEB8-4707-ACE4-72247700343F}">
      <dgm:prSet/>
      <dgm:spPr/>
      <dgm:t>
        <a:bodyPr/>
        <a:lstStyle/>
        <a:p>
          <a:endParaRPr lang="en-CA" sz="2800"/>
        </a:p>
      </dgm:t>
    </dgm:pt>
    <dgm:pt modelId="{677A794A-74A7-454A-B085-D18953B59878}" type="sibTrans" cxnId="{3C7CB153-DEB8-4707-ACE4-72247700343F}">
      <dgm:prSet/>
      <dgm:spPr/>
      <dgm:t>
        <a:bodyPr/>
        <a:lstStyle/>
        <a:p>
          <a:endParaRPr lang="en-CA" sz="2800"/>
        </a:p>
      </dgm:t>
    </dgm:pt>
    <dgm:pt modelId="{3CD2E12A-D058-4F2B-A73F-BCCF38ACC27F}">
      <dgm:prSet phldrT="[Text]" custT="1"/>
      <dgm:spPr/>
      <dgm:t>
        <a:bodyPr/>
        <a:lstStyle/>
        <a:p>
          <a:r>
            <a:rPr lang="en-US" sz="2800" dirty="0"/>
            <a:t>Honesty</a:t>
          </a:r>
          <a:endParaRPr lang="en-CA" sz="2800" dirty="0"/>
        </a:p>
      </dgm:t>
    </dgm:pt>
    <dgm:pt modelId="{40204BFF-C16B-4A8F-905D-987EC71A7254}" type="parTrans" cxnId="{AA78A7D2-5233-4CE2-AEC2-D02A4882BBF9}">
      <dgm:prSet/>
      <dgm:spPr/>
      <dgm:t>
        <a:bodyPr/>
        <a:lstStyle/>
        <a:p>
          <a:endParaRPr lang="en-CA" sz="2800"/>
        </a:p>
      </dgm:t>
    </dgm:pt>
    <dgm:pt modelId="{2FD1D0F1-81D1-4450-8602-AE951F864EC5}" type="sibTrans" cxnId="{AA78A7D2-5233-4CE2-AEC2-D02A4882BBF9}">
      <dgm:prSet/>
      <dgm:spPr/>
      <dgm:t>
        <a:bodyPr/>
        <a:lstStyle/>
        <a:p>
          <a:endParaRPr lang="en-CA" sz="2800"/>
        </a:p>
      </dgm:t>
    </dgm:pt>
    <dgm:pt modelId="{E029DEBE-1F56-42AD-B179-322241E2FA3F}">
      <dgm:prSet phldrT="[Text]" custT="1"/>
      <dgm:spPr/>
      <dgm:t>
        <a:bodyPr/>
        <a:lstStyle/>
        <a:p>
          <a:r>
            <a:rPr lang="en-US" sz="2800" dirty="0"/>
            <a:t>Respect</a:t>
          </a:r>
          <a:endParaRPr lang="en-CA" sz="2800" dirty="0"/>
        </a:p>
      </dgm:t>
    </dgm:pt>
    <dgm:pt modelId="{777898AF-27B7-4734-A6D0-F9D3E04384E3}" type="parTrans" cxnId="{64CB97C5-DD38-46E9-803F-376E0975A1BD}">
      <dgm:prSet/>
      <dgm:spPr/>
      <dgm:t>
        <a:bodyPr/>
        <a:lstStyle/>
        <a:p>
          <a:endParaRPr lang="en-CA" sz="2800"/>
        </a:p>
      </dgm:t>
    </dgm:pt>
    <dgm:pt modelId="{AC4C8E97-F440-4383-BE2A-3AA6DDB0A100}" type="sibTrans" cxnId="{64CB97C5-DD38-46E9-803F-376E0975A1BD}">
      <dgm:prSet/>
      <dgm:spPr/>
      <dgm:t>
        <a:bodyPr/>
        <a:lstStyle/>
        <a:p>
          <a:endParaRPr lang="en-CA" sz="2800"/>
        </a:p>
      </dgm:t>
    </dgm:pt>
    <dgm:pt modelId="{A47FA3B6-7494-4288-800A-128765B966FE}">
      <dgm:prSet phldrT="[Text]" custT="1"/>
      <dgm:spPr/>
      <dgm:t>
        <a:bodyPr/>
        <a:lstStyle/>
        <a:p>
          <a:r>
            <a:rPr lang="en-US" sz="2800" dirty="0"/>
            <a:t>Fairness</a:t>
          </a:r>
          <a:endParaRPr lang="en-CA" sz="2800" dirty="0"/>
        </a:p>
      </dgm:t>
    </dgm:pt>
    <dgm:pt modelId="{CE9456F9-7E9D-444A-893C-3282CEF44F1F}" type="parTrans" cxnId="{34999E05-7C77-4987-A314-80F53A4F9A54}">
      <dgm:prSet/>
      <dgm:spPr/>
      <dgm:t>
        <a:bodyPr/>
        <a:lstStyle/>
        <a:p>
          <a:endParaRPr lang="en-CA" sz="2800"/>
        </a:p>
      </dgm:t>
    </dgm:pt>
    <dgm:pt modelId="{35231000-F866-4CF4-AFB9-2C235C23B730}" type="sibTrans" cxnId="{34999E05-7C77-4987-A314-80F53A4F9A54}">
      <dgm:prSet/>
      <dgm:spPr/>
      <dgm:t>
        <a:bodyPr/>
        <a:lstStyle/>
        <a:p>
          <a:endParaRPr lang="en-CA" sz="2800"/>
        </a:p>
      </dgm:t>
    </dgm:pt>
    <dgm:pt modelId="{7A5C870C-4A4A-41B6-931D-8D8556AD9C65}">
      <dgm:prSet phldrT="[Text]" custT="1"/>
      <dgm:spPr/>
      <dgm:t>
        <a:bodyPr/>
        <a:lstStyle/>
        <a:p>
          <a:r>
            <a:rPr lang="en-US" sz="2800" dirty="0"/>
            <a:t>Trust</a:t>
          </a:r>
          <a:endParaRPr lang="en-CA" sz="2800" dirty="0"/>
        </a:p>
      </dgm:t>
    </dgm:pt>
    <dgm:pt modelId="{BDDE38ED-0A64-43F5-9CB3-95ABB5AEFF32}" type="parTrans" cxnId="{35C50010-AAE9-46D6-AC9B-1254E04CADF1}">
      <dgm:prSet/>
      <dgm:spPr/>
      <dgm:t>
        <a:bodyPr/>
        <a:lstStyle/>
        <a:p>
          <a:endParaRPr lang="en-CA" sz="2800"/>
        </a:p>
      </dgm:t>
    </dgm:pt>
    <dgm:pt modelId="{78740A5D-2C1B-4F4E-AB18-0ED6EB05E201}" type="sibTrans" cxnId="{35C50010-AAE9-46D6-AC9B-1254E04CADF1}">
      <dgm:prSet/>
      <dgm:spPr/>
      <dgm:t>
        <a:bodyPr/>
        <a:lstStyle/>
        <a:p>
          <a:endParaRPr lang="en-CA" sz="2800"/>
        </a:p>
      </dgm:t>
    </dgm:pt>
    <dgm:pt modelId="{C68194BA-E88F-4485-950F-7BA493E9A0C3}">
      <dgm:prSet custT="1"/>
      <dgm:spPr/>
      <dgm:t>
        <a:bodyPr/>
        <a:lstStyle/>
        <a:p>
          <a:r>
            <a:rPr lang="en-US" sz="2800" dirty="0"/>
            <a:t>Courage</a:t>
          </a:r>
          <a:endParaRPr lang="en-CA" sz="2800" dirty="0"/>
        </a:p>
      </dgm:t>
    </dgm:pt>
    <dgm:pt modelId="{17267DE1-979E-47BA-A245-675F900A9EF5}" type="parTrans" cxnId="{44914E10-42A2-4510-BEEC-BE26628F8F53}">
      <dgm:prSet/>
      <dgm:spPr/>
      <dgm:t>
        <a:bodyPr/>
        <a:lstStyle/>
        <a:p>
          <a:endParaRPr lang="en-CA" sz="2800"/>
        </a:p>
      </dgm:t>
    </dgm:pt>
    <dgm:pt modelId="{73DF9788-D16E-48D7-9415-06E6884A3B8F}" type="sibTrans" cxnId="{44914E10-42A2-4510-BEEC-BE26628F8F53}">
      <dgm:prSet/>
      <dgm:spPr/>
      <dgm:t>
        <a:bodyPr/>
        <a:lstStyle/>
        <a:p>
          <a:endParaRPr lang="en-CA" sz="2800"/>
        </a:p>
      </dgm:t>
    </dgm:pt>
    <dgm:pt modelId="{31008F7F-5F58-408A-BD18-8B19DE894EFC}">
      <dgm:prSet custT="1"/>
      <dgm:spPr/>
      <dgm:t>
        <a:bodyPr/>
        <a:lstStyle/>
        <a:p>
          <a:r>
            <a:rPr lang="en-US" sz="2800" dirty="0"/>
            <a:t>Responsibility</a:t>
          </a:r>
          <a:endParaRPr lang="en-CA" sz="2800" dirty="0"/>
        </a:p>
      </dgm:t>
    </dgm:pt>
    <dgm:pt modelId="{1C87A0AD-F982-4544-94D8-F84B551081C8}" type="parTrans" cxnId="{1A7F7EF1-5B4B-41A1-A304-DD0141036D89}">
      <dgm:prSet/>
      <dgm:spPr/>
      <dgm:t>
        <a:bodyPr/>
        <a:lstStyle/>
        <a:p>
          <a:endParaRPr lang="en-CA" sz="2800"/>
        </a:p>
      </dgm:t>
    </dgm:pt>
    <dgm:pt modelId="{35A87CCF-CF55-4AD1-9633-1267786F32DE}" type="sibTrans" cxnId="{1A7F7EF1-5B4B-41A1-A304-DD0141036D89}">
      <dgm:prSet/>
      <dgm:spPr/>
      <dgm:t>
        <a:bodyPr/>
        <a:lstStyle/>
        <a:p>
          <a:endParaRPr lang="en-CA" sz="2800"/>
        </a:p>
      </dgm:t>
    </dgm:pt>
    <dgm:pt modelId="{7BE7D02E-4DCF-4DB3-B158-DFF706DA313B}" type="pres">
      <dgm:prSet presAssocID="{2FE8D28F-4CC2-47E1-8512-67BC98B572CD}" presName="composite" presStyleCnt="0">
        <dgm:presLayoutVars>
          <dgm:chMax val="1"/>
          <dgm:dir/>
          <dgm:resizeHandles val="exact"/>
        </dgm:presLayoutVars>
      </dgm:prSet>
      <dgm:spPr/>
    </dgm:pt>
    <dgm:pt modelId="{838518E3-9551-48EB-BE8E-4F96687D7C9D}" type="pres">
      <dgm:prSet presAssocID="{2FE8D28F-4CC2-47E1-8512-67BC98B572CD}" presName="radial" presStyleCnt="0">
        <dgm:presLayoutVars>
          <dgm:animLvl val="ctr"/>
        </dgm:presLayoutVars>
      </dgm:prSet>
      <dgm:spPr/>
    </dgm:pt>
    <dgm:pt modelId="{56F6BFCB-97B1-4E1D-B97D-01F7EA13C9DA}" type="pres">
      <dgm:prSet presAssocID="{FDE08956-4D3C-4F09-9A24-7C7C77FB340A}" presName="centerShape" presStyleLbl="vennNode1" presStyleIdx="0" presStyleCnt="7"/>
      <dgm:spPr/>
    </dgm:pt>
    <dgm:pt modelId="{095642A4-A1BC-4C1E-99CE-966E9013186E}" type="pres">
      <dgm:prSet presAssocID="{3CD2E12A-D058-4F2B-A73F-BCCF38ACC27F}" presName="node" presStyleLbl="vennNode1" presStyleIdx="1" presStyleCnt="7">
        <dgm:presLayoutVars>
          <dgm:bulletEnabled val="1"/>
        </dgm:presLayoutVars>
      </dgm:prSet>
      <dgm:spPr/>
    </dgm:pt>
    <dgm:pt modelId="{2C901727-5D7D-47BB-9F6C-13B28DE1EFB0}" type="pres">
      <dgm:prSet presAssocID="{E029DEBE-1F56-42AD-B179-322241E2FA3F}" presName="node" presStyleLbl="vennNode1" presStyleIdx="2" presStyleCnt="7">
        <dgm:presLayoutVars>
          <dgm:bulletEnabled val="1"/>
        </dgm:presLayoutVars>
      </dgm:prSet>
      <dgm:spPr/>
    </dgm:pt>
    <dgm:pt modelId="{267F9C62-2442-4486-B6F5-371A67447114}" type="pres">
      <dgm:prSet presAssocID="{A47FA3B6-7494-4288-800A-128765B966FE}" presName="node" presStyleLbl="vennNode1" presStyleIdx="3" presStyleCnt="7">
        <dgm:presLayoutVars>
          <dgm:bulletEnabled val="1"/>
        </dgm:presLayoutVars>
      </dgm:prSet>
      <dgm:spPr/>
    </dgm:pt>
    <dgm:pt modelId="{05D26573-AF72-457E-83CA-98E8CC8103E0}" type="pres">
      <dgm:prSet presAssocID="{7A5C870C-4A4A-41B6-931D-8D8556AD9C65}" presName="node" presStyleLbl="vennNode1" presStyleIdx="4" presStyleCnt="7" custRadScaleRad="106388" custRadScaleInc="208829">
        <dgm:presLayoutVars>
          <dgm:bulletEnabled val="1"/>
        </dgm:presLayoutVars>
      </dgm:prSet>
      <dgm:spPr/>
    </dgm:pt>
    <dgm:pt modelId="{D66778FD-816F-4D2A-B020-5705838D29BC}" type="pres">
      <dgm:prSet presAssocID="{C68194BA-E88F-4485-950F-7BA493E9A0C3}" presName="node" presStyleLbl="vennNode1" presStyleIdx="5" presStyleCnt="7" custRadScaleRad="99394" custRadScaleInc="12133">
        <dgm:presLayoutVars>
          <dgm:bulletEnabled val="1"/>
        </dgm:presLayoutVars>
      </dgm:prSet>
      <dgm:spPr/>
    </dgm:pt>
    <dgm:pt modelId="{CC4DC985-425B-446B-BD9B-02652A4C5C3E}" type="pres">
      <dgm:prSet presAssocID="{31008F7F-5F58-408A-BD18-8B19DE894EFC}" presName="node" presStyleLbl="vennNode1" presStyleIdx="6" presStyleCnt="7" custScaleX="103713" custRadScaleRad="91736" custRadScaleInc="-191770">
        <dgm:presLayoutVars>
          <dgm:bulletEnabled val="1"/>
        </dgm:presLayoutVars>
      </dgm:prSet>
      <dgm:spPr/>
    </dgm:pt>
  </dgm:ptLst>
  <dgm:cxnLst>
    <dgm:cxn modelId="{34999E05-7C77-4987-A314-80F53A4F9A54}" srcId="{FDE08956-4D3C-4F09-9A24-7C7C77FB340A}" destId="{A47FA3B6-7494-4288-800A-128765B966FE}" srcOrd="2" destOrd="0" parTransId="{CE9456F9-7E9D-444A-893C-3282CEF44F1F}" sibTransId="{35231000-F866-4CF4-AFB9-2C235C23B730}"/>
    <dgm:cxn modelId="{35C50010-AAE9-46D6-AC9B-1254E04CADF1}" srcId="{FDE08956-4D3C-4F09-9A24-7C7C77FB340A}" destId="{7A5C870C-4A4A-41B6-931D-8D8556AD9C65}" srcOrd="3" destOrd="0" parTransId="{BDDE38ED-0A64-43F5-9CB3-95ABB5AEFF32}" sibTransId="{78740A5D-2C1B-4F4E-AB18-0ED6EB05E201}"/>
    <dgm:cxn modelId="{44914E10-42A2-4510-BEEC-BE26628F8F53}" srcId="{FDE08956-4D3C-4F09-9A24-7C7C77FB340A}" destId="{C68194BA-E88F-4485-950F-7BA493E9A0C3}" srcOrd="4" destOrd="0" parTransId="{17267DE1-979E-47BA-A245-675F900A9EF5}" sibTransId="{73DF9788-D16E-48D7-9415-06E6884A3B8F}"/>
    <dgm:cxn modelId="{C475552F-2CD3-4B9A-A51F-C9AFF1EB8616}" type="presOf" srcId="{C68194BA-E88F-4485-950F-7BA493E9A0C3}" destId="{D66778FD-816F-4D2A-B020-5705838D29BC}" srcOrd="0" destOrd="0" presId="urn:microsoft.com/office/officeart/2005/8/layout/radial3"/>
    <dgm:cxn modelId="{0EFD7B47-3C3F-4AE2-8F09-59AF599EEF69}" type="presOf" srcId="{E029DEBE-1F56-42AD-B179-322241E2FA3F}" destId="{2C901727-5D7D-47BB-9F6C-13B28DE1EFB0}" srcOrd="0" destOrd="0" presId="urn:microsoft.com/office/officeart/2005/8/layout/radial3"/>
    <dgm:cxn modelId="{3C7CB153-DEB8-4707-ACE4-72247700343F}" srcId="{2FE8D28F-4CC2-47E1-8512-67BC98B572CD}" destId="{FDE08956-4D3C-4F09-9A24-7C7C77FB340A}" srcOrd="0" destOrd="0" parTransId="{F27E6A34-8165-4F28-B5AC-0014A8CC448F}" sibTransId="{677A794A-74A7-454A-B085-D18953B59878}"/>
    <dgm:cxn modelId="{CDD99898-BAAC-4D2D-AB90-262EF3B8D92A}" type="presOf" srcId="{31008F7F-5F58-408A-BD18-8B19DE894EFC}" destId="{CC4DC985-425B-446B-BD9B-02652A4C5C3E}" srcOrd="0" destOrd="0" presId="urn:microsoft.com/office/officeart/2005/8/layout/radial3"/>
    <dgm:cxn modelId="{37FEB3AA-D842-45EE-94A0-A72DF843707F}" type="presOf" srcId="{FDE08956-4D3C-4F09-9A24-7C7C77FB340A}" destId="{56F6BFCB-97B1-4E1D-B97D-01F7EA13C9DA}" srcOrd="0" destOrd="0" presId="urn:microsoft.com/office/officeart/2005/8/layout/radial3"/>
    <dgm:cxn modelId="{EEE19AB5-06AD-4811-80DF-FA7C1C4D2469}" type="presOf" srcId="{7A5C870C-4A4A-41B6-931D-8D8556AD9C65}" destId="{05D26573-AF72-457E-83CA-98E8CC8103E0}" srcOrd="0" destOrd="0" presId="urn:microsoft.com/office/officeart/2005/8/layout/radial3"/>
    <dgm:cxn modelId="{BF28EDBD-3E92-400F-A236-1F6ABF6FF13D}" type="presOf" srcId="{3CD2E12A-D058-4F2B-A73F-BCCF38ACC27F}" destId="{095642A4-A1BC-4C1E-99CE-966E9013186E}" srcOrd="0" destOrd="0" presId="urn:microsoft.com/office/officeart/2005/8/layout/radial3"/>
    <dgm:cxn modelId="{64CB97C5-DD38-46E9-803F-376E0975A1BD}" srcId="{FDE08956-4D3C-4F09-9A24-7C7C77FB340A}" destId="{E029DEBE-1F56-42AD-B179-322241E2FA3F}" srcOrd="1" destOrd="0" parTransId="{777898AF-27B7-4734-A6D0-F9D3E04384E3}" sibTransId="{AC4C8E97-F440-4383-BE2A-3AA6DDB0A100}"/>
    <dgm:cxn modelId="{AA78A7D2-5233-4CE2-AEC2-D02A4882BBF9}" srcId="{FDE08956-4D3C-4F09-9A24-7C7C77FB340A}" destId="{3CD2E12A-D058-4F2B-A73F-BCCF38ACC27F}" srcOrd="0" destOrd="0" parTransId="{40204BFF-C16B-4A8F-905D-987EC71A7254}" sibTransId="{2FD1D0F1-81D1-4450-8602-AE951F864EC5}"/>
    <dgm:cxn modelId="{8A7A19DB-DBC9-4DF9-AB01-548C4375940A}" type="presOf" srcId="{A47FA3B6-7494-4288-800A-128765B966FE}" destId="{267F9C62-2442-4486-B6F5-371A67447114}" srcOrd="0" destOrd="0" presId="urn:microsoft.com/office/officeart/2005/8/layout/radial3"/>
    <dgm:cxn modelId="{1A7F7EF1-5B4B-41A1-A304-DD0141036D89}" srcId="{FDE08956-4D3C-4F09-9A24-7C7C77FB340A}" destId="{31008F7F-5F58-408A-BD18-8B19DE894EFC}" srcOrd="5" destOrd="0" parTransId="{1C87A0AD-F982-4544-94D8-F84B551081C8}" sibTransId="{35A87CCF-CF55-4AD1-9633-1267786F32DE}"/>
    <dgm:cxn modelId="{B31525FC-F674-4041-969F-F87BAA4830E9}" type="presOf" srcId="{2FE8D28F-4CC2-47E1-8512-67BC98B572CD}" destId="{7BE7D02E-4DCF-4DB3-B158-DFF706DA313B}" srcOrd="0" destOrd="0" presId="urn:microsoft.com/office/officeart/2005/8/layout/radial3"/>
    <dgm:cxn modelId="{223BC4ED-C875-4BBE-9A43-4DF9C4E390A8}" type="presParOf" srcId="{7BE7D02E-4DCF-4DB3-B158-DFF706DA313B}" destId="{838518E3-9551-48EB-BE8E-4F96687D7C9D}" srcOrd="0" destOrd="0" presId="urn:microsoft.com/office/officeart/2005/8/layout/radial3"/>
    <dgm:cxn modelId="{1BF3E7EA-97C1-4505-8686-77A406ECBEEA}" type="presParOf" srcId="{838518E3-9551-48EB-BE8E-4F96687D7C9D}" destId="{56F6BFCB-97B1-4E1D-B97D-01F7EA13C9DA}" srcOrd="0" destOrd="0" presId="urn:microsoft.com/office/officeart/2005/8/layout/radial3"/>
    <dgm:cxn modelId="{3628A9C8-1904-464A-AE4A-D73EE99AF92A}" type="presParOf" srcId="{838518E3-9551-48EB-BE8E-4F96687D7C9D}" destId="{095642A4-A1BC-4C1E-99CE-966E9013186E}" srcOrd="1" destOrd="0" presId="urn:microsoft.com/office/officeart/2005/8/layout/radial3"/>
    <dgm:cxn modelId="{D08A8C37-9AF5-4ACB-BDCB-EAC0D97A75AA}" type="presParOf" srcId="{838518E3-9551-48EB-BE8E-4F96687D7C9D}" destId="{2C901727-5D7D-47BB-9F6C-13B28DE1EFB0}" srcOrd="2" destOrd="0" presId="urn:microsoft.com/office/officeart/2005/8/layout/radial3"/>
    <dgm:cxn modelId="{F15A40DE-D166-4987-82ED-B418AAE6C8B2}" type="presParOf" srcId="{838518E3-9551-48EB-BE8E-4F96687D7C9D}" destId="{267F9C62-2442-4486-B6F5-371A67447114}" srcOrd="3" destOrd="0" presId="urn:microsoft.com/office/officeart/2005/8/layout/radial3"/>
    <dgm:cxn modelId="{E56C1E19-71CB-4DE1-8A08-3E88318DF6EA}" type="presParOf" srcId="{838518E3-9551-48EB-BE8E-4F96687D7C9D}" destId="{05D26573-AF72-457E-83CA-98E8CC8103E0}" srcOrd="4" destOrd="0" presId="urn:microsoft.com/office/officeart/2005/8/layout/radial3"/>
    <dgm:cxn modelId="{DE009A00-B69A-4594-82BF-F97C6D7F365E}" type="presParOf" srcId="{838518E3-9551-48EB-BE8E-4F96687D7C9D}" destId="{D66778FD-816F-4D2A-B020-5705838D29BC}" srcOrd="5" destOrd="0" presId="urn:microsoft.com/office/officeart/2005/8/layout/radial3"/>
    <dgm:cxn modelId="{84B067DC-826D-4D79-B249-3008A736DF68}" type="presParOf" srcId="{838518E3-9551-48EB-BE8E-4F96687D7C9D}" destId="{CC4DC985-425B-446B-BD9B-02652A4C5C3E}" srcOrd="6"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6BFCB-97B1-4E1D-B97D-01F7EA13C9DA}">
      <dsp:nvSpPr>
        <dsp:cNvPr id="0" name=""/>
        <dsp:cNvSpPr/>
      </dsp:nvSpPr>
      <dsp:spPr>
        <a:xfrm>
          <a:off x="3752537" y="1448972"/>
          <a:ext cx="3609720" cy="36097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(Academic) Integrity</a:t>
          </a:r>
          <a:endParaRPr lang="en-CA" sz="2800" kern="1200" dirty="0"/>
        </a:p>
      </dsp:txBody>
      <dsp:txXfrm>
        <a:off x="4281168" y="1977603"/>
        <a:ext cx="2552458" cy="2552458"/>
      </dsp:txXfrm>
    </dsp:sp>
    <dsp:sp modelId="{095642A4-A1BC-4C1E-99CE-966E9013186E}">
      <dsp:nvSpPr>
        <dsp:cNvPr id="0" name=""/>
        <dsp:cNvSpPr/>
      </dsp:nvSpPr>
      <dsp:spPr>
        <a:xfrm>
          <a:off x="4654967" y="644"/>
          <a:ext cx="1804860"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Honesty</a:t>
          </a:r>
          <a:endParaRPr lang="en-CA" sz="2800" kern="1200" dirty="0"/>
        </a:p>
      </dsp:txBody>
      <dsp:txXfrm>
        <a:off x="4919283" y="264960"/>
        <a:ext cx="1276228" cy="1276228"/>
      </dsp:txXfrm>
    </dsp:sp>
    <dsp:sp modelId="{2C901727-5D7D-47BB-9F6C-13B28DE1EFB0}">
      <dsp:nvSpPr>
        <dsp:cNvPr id="0" name=""/>
        <dsp:cNvSpPr/>
      </dsp:nvSpPr>
      <dsp:spPr>
        <a:xfrm>
          <a:off x="6690783" y="1176023"/>
          <a:ext cx="1804860"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Respect</a:t>
          </a:r>
          <a:endParaRPr lang="en-CA" sz="2800" kern="1200" dirty="0"/>
        </a:p>
      </dsp:txBody>
      <dsp:txXfrm>
        <a:off x="6955099" y="1440339"/>
        <a:ext cx="1276228" cy="1276228"/>
      </dsp:txXfrm>
    </dsp:sp>
    <dsp:sp modelId="{267F9C62-2442-4486-B6F5-371A67447114}">
      <dsp:nvSpPr>
        <dsp:cNvPr id="0" name=""/>
        <dsp:cNvSpPr/>
      </dsp:nvSpPr>
      <dsp:spPr>
        <a:xfrm>
          <a:off x="6690783" y="3526781"/>
          <a:ext cx="1804860"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Fairness</a:t>
          </a:r>
          <a:endParaRPr lang="en-CA" sz="2800" kern="1200" dirty="0"/>
        </a:p>
      </dsp:txBody>
      <dsp:txXfrm>
        <a:off x="6955099" y="3791097"/>
        <a:ext cx="1276228" cy="1276228"/>
      </dsp:txXfrm>
    </dsp:sp>
    <dsp:sp modelId="{05D26573-AF72-457E-83CA-98E8CC8103E0}">
      <dsp:nvSpPr>
        <dsp:cNvPr id="0" name=""/>
        <dsp:cNvSpPr/>
      </dsp:nvSpPr>
      <dsp:spPr>
        <a:xfrm>
          <a:off x="2613803" y="906316"/>
          <a:ext cx="1804860"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Trust</a:t>
          </a:r>
          <a:endParaRPr lang="en-CA" sz="2800" kern="1200" dirty="0"/>
        </a:p>
      </dsp:txBody>
      <dsp:txXfrm>
        <a:off x="2878119" y="1170632"/>
        <a:ext cx="1276228" cy="1276228"/>
      </dsp:txXfrm>
    </dsp:sp>
    <dsp:sp modelId="{D66778FD-816F-4D2A-B020-5705838D29BC}">
      <dsp:nvSpPr>
        <dsp:cNvPr id="0" name=""/>
        <dsp:cNvSpPr/>
      </dsp:nvSpPr>
      <dsp:spPr>
        <a:xfrm>
          <a:off x="2499763" y="3253836"/>
          <a:ext cx="1804860"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Courage</a:t>
          </a:r>
          <a:endParaRPr lang="en-CA" sz="2800" kern="1200" dirty="0"/>
        </a:p>
      </dsp:txBody>
      <dsp:txXfrm>
        <a:off x="2764079" y="3518152"/>
        <a:ext cx="1276228" cy="1276228"/>
      </dsp:txXfrm>
    </dsp:sp>
    <dsp:sp modelId="{CC4DC985-425B-446B-BD9B-02652A4C5C3E}">
      <dsp:nvSpPr>
        <dsp:cNvPr id="0" name=""/>
        <dsp:cNvSpPr/>
      </dsp:nvSpPr>
      <dsp:spPr>
        <a:xfrm>
          <a:off x="4435834" y="4499889"/>
          <a:ext cx="1871874" cy="18048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Responsibility</a:t>
          </a:r>
          <a:endParaRPr lang="en-CA" sz="2800" kern="1200" dirty="0"/>
        </a:p>
      </dsp:txBody>
      <dsp:txXfrm>
        <a:off x="4709964" y="4764205"/>
        <a:ext cx="1323614" cy="127622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8D381-90A0-481A-B115-7E4F1EA223DD}" type="datetimeFigureOut">
              <a:rPr lang="en-CA" smtClean="0"/>
              <a:t>2023-06-01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A5D733-E418-484F-B2F8-EEAC34F96F19}" type="slidenum">
              <a:rPr lang="en-CA" smtClean="0"/>
              <a:t>‹#›</a:t>
            </a:fld>
            <a:endParaRPr lang="en-CA"/>
          </a:p>
        </p:txBody>
      </p:sp>
    </p:spTree>
    <p:extLst>
      <p:ext uri="{BB962C8B-B14F-4D97-AF65-F5344CB8AC3E}">
        <p14:creationId xmlns:p14="http://schemas.microsoft.com/office/powerpoint/2010/main" val="782891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381000" y="685800"/>
            <a:ext cx="6096000" cy="3429000"/>
          </a:xfrm>
          <a:prstGeom prst="rect">
            <a:avLst/>
          </a:prstGeom>
        </p:spPr>
        <p:txBody>
          <a:bodyPr/>
          <a:lstStyle/>
          <a:p>
            <a:endParaRPr/>
          </a:p>
        </p:txBody>
      </p:sp>
      <p:sp>
        <p:nvSpPr>
          <p:cNvPr id="97" name="Shape 97"/>
          <p:cNvSpPr>
            <a:spLocks noGrp="1"/>
          </p:cNvSpPr>
          <p:nvPr>
            <p:ph type="body" sz="quarter" idx="1"/>
          </p:nvPr>
        </p:nvSpPr>
        <p:spPr>
          <a:prstGeom prst="rect">
            <a:avLst/>
          </a:prstGeom>
        </p:spPr>
        <p:txBody>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D4A5D733-E418-484F-B2F8-EEAC34F96F19}" type="slidenum">
              <a:rPr lang="en-CA" smtClean="0"/>
              <a:t>3</a:t>
            </a:fld>
            <a:endParaRPr lang="en-CA"/>
          </a:p>
        </p:txBody>
      </p:sp>
    </p:spTree>
    <p:extLst>
      <p:ext uri="{BB962C8B-B14F-4D97-AF65-F5344CB8AC3E}">
        <p14:creationId xmlns:p14="http://schemas.microsoft.com/office/powerpoint/2010/main" val="2681392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Academic integrity is a demonstration of personal integrity in an academic environment. [Personal integrity is a way of </a:t>
            </a:r>
            <a:r>
              <a:rPr lang="en-US" dirty="0" err="1"/>
              <a:t>activng</a:t>
            </a:r>
            <a:r>
              <a:rPr lang="en-US" dirty="0"/>
              <a:t> that others would see as </a:t>
            </a:r>
            <a:r>
              <a:rPr lang="en-US" dirty="0" err="1"/>
              <a:t>honourable</a:t>
            </a:r>
            <a:r>
              <a:rPr lang="en-US" dirty="0"/>
              <a:t>. It is a demonstration of high moral values and ethical beliefs. We value people who demonstrate integrity and we would like others to see us as people with integrity]. Academic integrity forms the basis of academic work in any institute of higher learning and is built on the principles of fairness, honesty, trust, respect, responsibility, and courage. Making a commitment to not engage in acts of dishonesty, falsification, misrepresentation, or deception is the first step in preserving academic integrity. </a:t>
            </a:r>
            <a:endParaRPr lang="en-CA" dirty="0"/>
          </a:p>
        </p:txBody>
      </p:sp>
      <p:sp>
        <p:nvSpPr>
          <p:cNvPr id="4" name="Slide Number Placeholder 3"/>
          <p:cNvSpPr>
            <a:spLocks noGrp="1"/>
          </p:cNvSpPr>
          <p:nvPr>
            <p:ph type="sldNum" sz="quarter" idx="5"/>
          </p:nvPr>
        </p:nvSpPr>
        <p:spPr/>
        <p:txBody>
          <a:bodyPr/>
          <a:lstStyle/>
          <a:p>
            <a:fld id="{D4A5D733-E418-484F-B2F8-EEAC34F96F19}" type="slidenum">
              <a:rPr lang="en-CA" smtClean="0"/>
              <a:t>7</a:t>
            </a:fld>
            <a:endParaRPr lang="en-CA"/>
          </a:p>
        </p:txBody>
      </p:sp>
    </p:spTree>
    <p:extLst>
      <p:ext uri="{BB962C8B-B14F-4D97-AF65-F5344CB8AC3E}">
        <p14:creationId xmlns:p14="http://schemas.microsoft.com/office/powerpoint/2010/main" val="1713420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you want to know your work is being fairly evaluated and this includes knowing that other students do not have an unfair advantage through cheating. You are responsible for academic work that you submit or work on with others. This means that no cheating, no plagiarizing, </a:t>
            </a:r>
            <a:r>
              <a:rPr lang="en-US" dirty="0" err="1"/>
              <a:t>fasifiying</a:t>
            </a:r>
            <a:r>
              <a:rPr lang="en-US" dirty="0"/>
              <a:t> materials, using an unauthorized editor or acting in other academic dishonest ways. </a:t>
            </a:r>
          </a:p>
          <a:p>
            <a:pPr marL="171450" indent="-171450">
              <a:buFont typeface="Wingdings" panose="05000000000000000000" pitchFamily="2" charset="2"/>
              <a:buChar char="à"/>
            </a:pPr>
            <a:r>
              <a:rPr lang="en-US" dirty="0">
                <a:sym typeface="Wingdings" panose="05000000000000000000" pitchFamily="2" charset="2"/>
              </a:rPr>
              <a:t>This will be integral to students’ success in their community and workplace. </a:t>
            </a:r>
          </a:p>
          <a:p>
            <a:pPr marL="171450" indent="-171450">
              <a:buFont typeface="Wingdings" panose="05000000000000000000" pitchFamily="2" charset="2"/>
              <a:buChar char="à"/>
            </a:pPr>
            <a:endParaRPr lang="en-US" dirty="0">
              <a:sym typeface="Wingdings" panose="05000000000000000000" pitchFamily="2" charset="2"/>
            </a:endParaRPr>
          </a:p>
          <a:p>
            <a:pPr marL="171450" indent="-171450">
              <a:buFont typeface="Wingdings" panose="05000000000000000000" pitchFamily="2" charset="2"/>
              <a:buChar char="à"/>
            </a:pPr>
            <a:endParaRPr lang="en-CA" dirty="0"/>
          </a:p>
        </p:txBody>
      </p:sp>
      <p:sp>
        <p:nvSpPr>
          <p:cNvPr id="4" name="Slide Number Placeholder 3"/>
          <p:cNvSpPr>
            <a:spLocks noGrp="1"/>
          </p:cNvSpPr>
          <p:nvPr>
            <p:ph type="sldNum" sz="quarter" idx="5"/>
          </p:nvPr>
        </p:nvSpPr>
        <p:spPr/>
        <p:txBody>
          <a:bodyPr/>
          <a:lstStyle/>
          <a:p>
            <a:fld id="{D4A5D733-E418-484F-B2F8-EEAC34F96F19}" type="slidenum">
              <a:rPr lang="en-CA" smtClean="0"/>
              <a:t>8</a:t>
            </a:fld>
            <a:endParaRPr lang="en-CA"/>
          </a:p>
        </p:txBody>
      </p:sp>
    </p:spTree>
    <p:extLst>
      <p:ext uri="{BB962C8B-B14F-4D97-AF65-F5344CB8AC3E}">
        <p14:creationId xmlns:p14="http://schemas.microsoft.com/office/powerpoint/2010/main" val="2371781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ChatGPT</a:t>
            </a:r>
            <a:r>
              <a:rPr lang="en-US" dirty="0"/>
              <a:t>-generated text has proved itself capable of evading plagiarism checkers such as Turnitin. </a:t>
            </a:r>
          </a:p>
          <a:p>
            <a:r>
              <a:rPr lang="en-US" dirty="0" err="1"/>
              <a:t>ChatGPT</a:t>
            </a:r>
            <a:r>
              <a:rPr lang="en-US" dirty="0"/>
              <a:t> also ties into broader issue of contract cheating (third party to do work)</a:t>
            </a:r>
          </a:p>
          <a:p>
            <a:endParaRPr lang="en-CA" dirty="0"/>
          </a:p>
        </p:txBody>
      </p:sp>
      <p:sp>
        <p:nvSpPr>
          <p:cNvPr id="4" name="Slide Number Placeholder 3"/>
          <p:cNvSpPr>
            <a:spLocks noGrp="1"/>
          </p:cNvSpPr>
          <p:nvPr>
            <p:ph type="sldNum" sz="quarter" idx="5"/>
          </p:nvPr>
        </p:nvSpPr>
        <p:spPr/>
        <p:txBody>
          <a:bodyPr/>
          <a:lstStyle/>
          <a:p>
            <a:fld id="{D4A5D733-E418-484F-B2F8-EEAC34F96F19}" type="slidenum">
              <a:rPr lang="en-CA" smtClean="0"/>
              <a:t>9</a:t>
            </a:fld>
            <a:endParaRPr lang="en-CA"/>
          </a:p>
        </p:txBody>
      </p:sp>
    </p:spTree>
    <p:extLst>
      <p:ext uri="{BB962C8B-B14F-4D97-AF65-F5344CB8AC3E}">
        <p14:creationId xmlns:p14="http://schemas.microsoft.com/office/powerpoint/2010/main" val="364724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B2DDC-F634-F5A1-D883-1E9D5EBAA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0C966AA7-6311-63AC-D0B5-8C56CCBBD9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790D4A5-EBFD-92B0-904E-47D518525961}"/>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696A7EF8-FFEE-D42E-EE5B-FD6E8BF481D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284FF93-0064-093A-5004-4D7C0BE87A3A}"/>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3673972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10E3B-A618-DD5C-1CD2-5D253A38E98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5A18065-661D-0D7D-C8A9-AC2C21671C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193104C-6488-64F7-479E-42432AD1E3DF}"/>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65214350-0E1A-BC33-ADEB-63CA17E3C26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0878E81-99DB-0028-2E90-E1369152A5E0}"/>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181090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573ADB-032A-27E9-D815-1A3E3956D0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EF5289E-BEBC-7611-BD63-3404B5552E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E642C8B-21EA-4312-06BB-05FC2B96581B}"/>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09CDCBD8-0420-F746-B3C1-64C1EF21B3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69DE82B-77AE-5579-8B1E-4A80F68F4C77}"/>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279062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Cover (with CC)">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21" hasCustomPrompt="1"/>
          </p:nvPr>
        </p:nvSpPr>
        <p:spPr>
          <a:xfrm>
            <a:off x="530898" y="4307031"/>
            <a:ext cx="5218935" cy="1619381"/>
          </a:xfrm>
          <a:prstGeom prst="rect">
            <a:avLst/>
          </a:prstGeom>
        </p:spPr>
        <p:txBody>
          <a:bodyPr/>
          <a:lstStyle>
            <a:lvl1pPr marL="0" indent="0">
              <a:buSzTx/>
              <a:buFontTx/>
              <a:buNone/>
              <a:defRPr sz="1733"/>
            </a:lvl1pPr>
          </a:lstStyle>
          <a:p>
            <a:r>
              <a:t>Presenter Info</a:t>
            </a:r>
          </a:p>
        </p:txBody>
      </p:sp>
      <p:sp>
        <p:nvSpPr>
          <p:cNvPr id="12" name="Title Text"/>
          <p:cNvSpPr txBox="1">
            <a:spLocks noGrp="1"/>
          </p:cNvSpPr>
          <p:nvPr>
            <p:ph type="title"/>
          </p:nvPr>
        </p:nvSpPr>
        <p:spPr>
          <a:xfrm>
            <a:off x="530899" y="1740939"/>
            <a:ext cx="10118552" cy="1435652"/>
          </a:xfrm>
          <a:prstGeom prst="rect">
            <a:avLst/>
          </a:prstGeom>
        </p:spPr>
        <p:txBody>
          <a:bodyPr anchor="b"/>
          <a:lstStyle>
            <a:lvl1pPr algn="l">
              <a:defRPr sz="5867"/>
            </a:lvl1pPr>
          </a:lstStyle>
          <a:p>
            <a:r>
              <a:t>Title Text</a:t>
            </a:r>
          </a:p>
        </p:txBody>
      </p:sp>
      <p:sp>
        <p:nvSpPr>
          <p:cNvPr id="13" name="Body Level One…"/>
          <p:cNvSpPr txBox="1">
            <a:spLocks noGrp="1"/>
          </p:cNvSpPr>
          <p:nvPr>
            <p:ph type="body" sz="quarter" idx="1"/>
          </p:nvPr>
        </p:nvSpPr>
        <p:spPr>
          <a:xfrm>
            <a:off x="530899" y="3380596"/>
            <a:ext cx="10118552" cy="722429"/>
          </a:xfrm>
          <a:prstGeom prst="rect">
            <a:avLst/>
          </a:prstGeom>
        </p:spPr>
        <p:txBody>
          <a:bodyPr/>
          <a:lstStyle>
            <a:lvl1pPr marL="0" indent="0">
              <a:buSzTx/>
              <a:buFontTx/>
              <a:buNone/>
            </a:lvl1pPr>
            <a:lvl2pPr marL="0" indent="457189">
              <a:buSzTx/>
              <a:buFontTx/>
              <a:buNone/>
            </a:lvl2pPr>
            <a:lvl3pPr marL="0" indent="914377">
              <a:buSzTx/>
              <a:buFontTx/>
              <a:buNone/>
            </a:lvl3pPr>
            <a:lvl4pPr marL="0" indent="1371566">
              <a:buSzTx/>
              <a:buFontTx/>
              <a:buNone/>
            </a:lvl4pPr>
            <a:lvl5pPr marL="0" indent="1828754">
              <a:buSzTx/>
              <a:buFontTx/>
              <a:buNone/>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77046879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75882-932F-7EFF-A429-54CBBA615C5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10DB95F-C9C0-463B-E530-BEE124803C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46EB727-B081-A084-3FD0-F4AFA2092F9D}"/>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DE0D084B-0AB8-9308-B4A5-B6AA6DBAA0F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A361883-A5B7-FE06-3B58-86D4C33FAE42}"/>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316053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974B6-4E39-5215-4A67-27AA73AFD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17D4BD09-F158-4B21-9F0B-FDFCB2851B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1358A6-2CF3-D84A-B249-0CEBCB7231DB}"/>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D7B3A814-96A3-B6FB-D538-5E76A31399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FE664FE-5239-A3F3-C48F-EE1F263603E6}"/>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223062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3C90-5CDA-F2DF-0736-5B927BC8235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DA1450A-0B9A-B8A1-0F59-1A8DE5248D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2517A72-463B-9D81-9050-1CE473AA07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DB77C5A-682D-29F0-4090-24C6FE41C708}"/>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6" name="Footer Placeholder 5">
            <a:extLst>
              <a:ext uri="{FF2B5EF4-FFF2-40B4-BE49-F238E27FC236}">
                <a16:creationId xmlns:a16="http://schemas.microsoft.com/office/drawing/2014/main" id="{1C23625F-6077-59DF-A6C3-B0C28CEA8AE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59B007A-5377-B98D-FD57-3D3FA7FD7720}"/>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250477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A3C8B-01C5-BEE6-E718-C7F0D2E0540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3323204-D1EB-8F35-933E-EC8DE834C3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BF4331-97F6-9DDD-4D16-F5DB23C7DD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0B32BA4-4DC7-A36F-8903-70B1F93D67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53F73A-6823-AFA9-E449-5A029AE0EF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92BE22D-05D0-1E17-A024-25A6BDADC469}"/>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8" name="Footer Placeholder 7">
            <a:extLst>
              <a:ext uri="{FF2B5EF4-FFF2-40B4-BE49-F238E27FC236}">
                <a16:creationId xmlns:a16="http://schemas.microsoft.com/office/drawing/2014/main" id="{A94A9E46-BAD3-2C47-7E9A-338F0EF04817}"/>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639F8C5-E91F-8DDA-B578-0EE83501F98F}"/>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1348710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E1A3-9C97-61E2-BA43-F578554F7D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F77E3D2-A474-B21B-7D7B-D45CCF4A5B1F}"/>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4" name="Footer Placeholder 3">
            <a:extLst>
              <a:ext uri="{FF2B5EF4-FFF2-40B4-BE49-F238E27FC236}">
                <a16:creationId xmlns:a16="http://schemas.microsoft.com/office/drawing/2014/main" id="{E03A5192-9676-73EB-CC8C-B7A09ABA128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AECE72A-EBCD-D31E-21EC-C3F44A9F8B95}"/>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11414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5CD2D-FEC1-17A5-8F7A-FDCE789415D8}"/>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3" name="Footer Placeholder 2">
            <a:extLst>
              <a:ext uri="{FF2B5EF4-FFF2-40B4-BE49-F238E27FC236}">
                <a16:creationId xmlns:a16="http://schemas.microsoft.com/office/drawing/2014/main" id="{9FF00F94-CC20-DF15-847E-B6E581981002}"/>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C72CD74-7959-DF2A-F832-C50BCAECAE94}"/>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2400590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4846-8F0C-DFEF-4565-544BB53BF1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EB859FC-AAE5-D3C7-80CB-7092F06636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D049C204-2C56-EA66-AEB9-74FA39FCC1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831FD5-E888-79AC-8CAE-486D4902787E}"/>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6" name="Footer Placeholder 5">
            <a:extLst>
              <a:ext uri="{FF2B5EF4-FFF2-40B4-BE49-F238E27FC236}">
                <a16:creationId xmlns:a16="http://schemas.microsoft.com/office/drawing/2014/main" id="{CEB016AC-CAD6-7907-24C4-7287914F4C8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087824B-CC09-ED78-335D-598AF28BFD8F}"/>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389737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C2613-0FEA-1A88-F225-FB1B3C56B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D3E930F-F354-FB01-17E6-AE2901AA41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CDCBB47-503B-8DB6-48E6-42C3B04F8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58901A-45C5-1112-C4EF-0ED883D81885}"/>
              </a:ext>
            </a:extLst>
          </p:cNvPr>
          <p:cNvSpPr>
            <a:spLocks noGrp="1"/>
          </p:cNvSpPr>
          <p:nvPr>
            <p:ph type="dt" sz="half" idx="10"/>
          </p:nvPr>
        </p:nvSpPr>
        <p:spPr/>
        <p:txBody>
          <a:bodyPr/>
          <a:lstStyle/>
          <a:p>
            <a:fld id="{D8DDAB62-5626-4FB0-9665-1E65C3EF9C53}" type="datetimeFigureOut">
              <a:rPr lang="en-CA" smtClean="0"/>
              <a:t>2023-06-01</a:t>
            </a:fld>
            <a:endParaRPr lang="en-CA"/>
          </a:p>
        </p:txBody>
      </p:sp>
      <p:sp>
        <p:nvSpPr>
          <p:cNvPr id="6" name="Footer Placeholder 5">
            <a:extLst>
              <a:ext uri="{FF2B5EF4-FFF2-40B4-BE49-F238E27FC236}">
                <a16:creationId xmlns:a16="http://schemas.microsoft.com/office/drawing/2014/main" id="{32885132-28E8-83D4-8A1C-5486F647FFE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A03D40E-040F-63A3-85C6-82AD190FA61F}"/>
              </a:ext>
            </a:extLst>
          </p:cNvPr>
          <p:cNvSpPr>
            <a:spLocks noGrp="1"/>
          </p:cNvSpPr>
          <p:nvPr>
            <p:ph type="sldNum" sz="quarter" idx="12"/>
          </p:nvPr>
        </p:nvSpPr>
        <p:spPr/>
        <p:txBody>
          <a:bodyPr/>
          <a:lstStyle/>
          <a:p>
            <a:fld id="{08F94804-9E1A-4945-AFE0-C20769F093D9}" type="slidenum">
              <a:rPr lang="en-CA" smtClean="0"/>
              <a:t>‹#›</a:t>
            </a:fld>
            <a:endParaRPr lang="en-CA"/>
          </a:p>
        </p:txBody>
      </p:sp>
    </p:spTree>
    <p:extLst>
      <p:ext uri="{BB962C8B-B14F-4D97-AF65-F5344CB8AC3E}">
        <p14:creationId xmlns:p14="http://schemas.microsoft.com/office/powerpoint/2010/main" val="290744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02ACA-5C34-A4F6-C1D1-071FA202B0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1B47E2A-52E0-B102-90B1-1F182DE3D2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8BBB55-5685-3653-9BAF-B2CBE8EBB7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DAB62-5626-4FB0-9665-1E65C3EF9C53}" type="datetimeFigureOut">
              <a:rPr lang="en-CA" smtClean="0"/>
              <a:t>2023-06-01</a:t>
            </a:fld>
            <a:endParaRPr lang="en-CA"/>
          </a:p>
        </p:txBody>
      </p:sp>
      <p:sp>
        <p:nvSpPr>
          <p:cNvPr id="5" name="Footer Placeholder 4">
            <a:extLst>
              <a:ext uri="{FF2B5EF4-FFF2-40B4-BE49-F238E27FC236}">
                <a16:creationId xmlns:a16="http://schemas.microsoft.com/office/drawing/2014/main" id="{23766C80-605D-9CBB-7A11-97E6DF55C7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41DED88C-BA8B-08EC-49D6-D9406DAA85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94804-9E1A-4945-AFE0-C20769F093D9}" type="slidenum">
              <a:rPr lang="en-CA" smtClean="0"/>
              <a:t>‹#›</a:t>
            </a:fld>
            <a:endParaRPr lang="en-CA"/>
          </a:p>
        </p:txBody>
      </p:sp>
    </p:spTree>
    <p:extLst>
      <p:ext uri="{BB962C8B-B14F-4D97-AF65-F5344CB8AC3E}">
        <p14:creationId xmlns:p14="http://schemas.microsoft.com/office/powerpoint/2010/main" val="70206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nguyen@bccampus.ca"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rism.ucalgary.ca/server/api/core/bitstreams/d760684a-f03a-464a-a69b-eb6d0e726ec8/content" TargetMode="External"/><Relationship Id="rId2" Type="http://schemas.openxmlformats.org/officeDocument/2006/relationships/hyperlink" Target="https://onlineacademiccommunity.uvic.ca/TeachAnywhere/wp-content/uploads/sites/4913/2021/11/LTSI-Academic-Integrity-Framewor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dictionary.cambridge.org/dictionary/british/integrity_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hat.openai.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academictech.uchicago.edu/2023/01/23/combating-academic-dishonesty-part-6-chatgpt-ai-and-academic-integrity/#Introdu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5">
            <a:extLst>
              <a:ext uri="{FF2B5EF4-FFF2-40B4-BE49-F238E27FC236}">
                <a16:creationId xmlns:a16="http://schemas.microsoft.com/office/drawing/2014/main" id="{6A9554F1-AEF2-A883-16CE-DABDB14102EE}"/>
              </a:ext>
            </a:extLst>
          </p:cNvPr>
          <p:cNvSpPr>
            <a:spLocks noGrp="1"/>
          </p:cNvSpPr>
          <p:nvPr>
            <p:ph type="title"/>
          </p:nvPr>
        </p:nvSpPr>
        <p:spPr>
          <a:xfrm>
            <a:off x="477559" y="1930400"/>
            <a:ext cx="9480550" cy="1498600"/>
          </a:xfrm>
        </p:spPr>
        <p:txBody>
          <a:bodyPr>
            <a:noAutofit/>
          </a:bodyPr>
          <a:lstStyle/>
          <a:p>
            <a:r>
              <a:rPr lang="en-US" sz="5400" b="1" dirty="0" err="1"/>
              <a:t>ChatGPT</a:t>
            </a:r>
            <a:r>
              <a:rPr lang="en-US" sz="5400" b="1" dirty="0"/>
              <a:t> and (Academic) Integrity</a:t>
            </a:r>
            <a:endParaRPr lang="en-CA" sz="5400" b="1" dirty="0"/>
          </a:p>
        </p:txBody>
      </p:sp>
      <p:sp>
        <p:nvSpPr>
          <p:cNvPr id="4" name="Subtitle 2">
            <a:extLst>
              <a:ext uri="{FF2B5EF4-FFF2-40B4-BE49-F238E27FC236}">
                <a16:creationId xmlns:a16="http://schemas.microsoft.com/office/drawing/2014/main" id="{7ABB0275-8657-F1E4-5857-7AB8398CEE1B}"/>
              </a:ext>
            </a:extLst>
          </p:cNvPr>
          <p:cNvSpPr txBox="1">
            <a:spLocks/>
          </p:cNvSpPr>
          <p:nvPr/>
        </p:nvSpPr>
        <p:spPr>
          <a:xfrm>
            <a:off x="487891" y="3658381"/>
            <a:ext cx="7301421" cy="1363147"/>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SzTx/>
              <a:buFontTx/>
              <a:buNone/>
              <a:defRPr sz="2000" kern="1200">
                <a:solidFill>
                  <a:schemeClr val="tx2"/>
                </a:solidFill>
                <a:latin typeface="+mn-lt"/>
                <a:ea typeface="+mn-ea"/>
                <a:cs typeface="+mn-cs"/>
              </a:defRPr>
            </a:lvl1pPr>
            <a:lvl2pPr marL="0" indent="457189" algn="l" defTabSz="914400" rtl="0" eaLnBrk="1" latinLnBrk="0" hangingPunct="1">
              <a:lnSpc>
                <a:spcPct val="110000"/>
              </a:lnSpc>
              <a:spcBef>
                <a:spcPts val="500"/>
              </a:spcBef>
              <a:buSzTx/>
              <a:buFontTx/>
              <a:buNone/>
              <a:defRPr sz="1800" kern="1200">
                <a:solidFill>
                  <a:schemeClr val="tx2"/>
                </a:solidFill>
                <a:latin typeface="+mn-lt"/>
                <a:ea typeface="+mn-ea"/>
                <a:cs typeface="+mn-cs"/>
              </a:defRPr>
            </a:lvl2pPr>
            <a:lvl3pPr marL="0" indent="914377" algn="l" defTabSz="914400" rtl="0" eaLnBrk="1" latinLnBrk="0" hangingPunct="1">
              <a:lnSpc>
                <a:spcPct val="110000"/>
              </a:lnSpc>
              <a:spcBef>
                <a:spcPts val="500"/>
              </a:spcBef>
              <a:buSzTx/>
              <a:buFontTx/>
              <a:buNone/>
              <a:defRPr sz="1600" kern="1200">
                <a:solidFill>
                  <a:schemeClr val="tx2"/>
                </a:solidFill>
                <a:latin typeface="+mn-lt"/>
                <a:ea typeface="+mn-ea"/>
                <a:cs typeface="+mn-cs"/>
              </a:defRPr>
            </a:lvl3pPr>
            <a:lvl4pPr marL="0" indent="1371566" algn="l" defTabSz="914400" rtl="0" eaLnBrk="1" latinLnBrk="0" hangingPunct="1">
              <a:lnSpc>
                <a:spcPct val="110000"/>
              </a:lnSpc>
              <a:spcBef>
                <a:spcPts val="500"/>
              </a:spcBef>
              <a:buSzTx/>
              <a:buFontTx/>
              <a:buNone/>
              <a:defRPr sz="1400" kern="1200">
                <a:solidFill>
                  <a:schemeClr val="tx2"/>
                </a:solidFill>
                <a:latin typeface="+mn-lt"/>
                <a:ea typeface="+mn-ea"/>
                <a:cs typeface="+mn-cs"/>
              </a:defRPr>
            </a:lvl4pPr>
            <a:lvl5pPr marL="0" indent="1828754" algn="l" defTabSz="914400" rtl="0" eaLnBrk="1" latinLnBrk="0" hangingPunct="1">
              <a:lnSpc>
                <a:spcPct val="110000"/>
              </a:lnSpc>
              <a:spcBef>
                <a:spcPts val="500"/>
              </a:spcBef>
              <a:buSzTx/>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latin typeface="Helvetica Neue"/>
            </a:endParaRPr>
          </a:p>
          <a:p>
            <a:r>
              <a:rPr lang="en-US" sz="2800" b="1" dirty="0">
                <a:latin typeface="Helvetica Neue"/>
              </a:rPr>
              <a:t>Gwen Nguyen, Ph.D.</a:t>
            </a:r>
          </a:p>
          <a:p>
            <a:r>
              <a:rPr lang="en-US" sz="2800" dirty="0">
                <a:latin typeface="Helvetica Neue"/>
                <a:hlinkClick r:id="rId3"/>
              </a:rPr>
              <a:t>gnguyen@bccampus.ca</a:t>
            </a:r>
            <a:r>
              <a:rPr lang="en-US" sz="2800" dirty="0">
                <a:latin typeface="Helvetica Neue"/>
              </a:rPr>
              <a:t> </a:t>
            </a:r>
          </a:p>
          <a:p>
            <a:r>
              <a:rPr lang="en-US" dirty="0">
                <a:latin typeface="Helvetica Neue"/>
              </a:rPr>
              <a:t>June 01, 2023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4DDD33BE-1814-46AF-05FA-850A6F0DD945}"/>
              </a:ext>
            </a:extLst>
          </p:cNvPr>
          <p:cNvPicPr>
            <a:picLocks noChangeAspect="1"/>
          </p:cNvPicPr>
          <p:nvPr/>
        </p:nvPicPr>
        <p:blipFill rotWithShape="1">
          <a:blip r:embed="rId2"/>
          <a:srcRect r="4872" b="1"/>
          <a:stretch/>
        </p:blipFill>
        <p:spPr>
          <a:xfrm>
            <a:off x="20" y="1282"/>
            <a:ext cx="12191980" cy="6856718"/>
          </a:xfrm>
          <a:prstGeom prst="rect">
            <a:avLst/>
          </a:prstGeom>
        </p:spPr>
      </p:pic>
      <p:sp>
        <p:nvSpPr>
          <p:cNvPr id="4" name="Rectangle 3">
            <a:extLst>
              <a:ext uri="{FF2B5EF4-FFF2-40B4-BE49-F238E27FC236}">
                <a16:creationId xmlns:a16="http://schemas.microsoft.com/office/drawing/2014/main" id="{CEFACB07-B762-FC12-42B9-40CEF9349C39}"/>
              </a:ext>
            </a:extLst>
          </p:cNvPr>
          <p:cNvSpPr/>
          <p:nvPr/>
        </p:nvSpPr>
        <p:spPr>
          <a:xfrm>
            <a:off x="8527774" y="6291470"/>
            <a:ext cx="3851546" cy="400110"/>
          </a:xfrm>
          <a:prstGeom prst="rect">
            <a:avLst/>
          </a:prstGeom>
          <a:noFill/>
        </p:spPr>
        <p:txBody>
          <a:bodyPr wrap="square" lIns="91440" tIns="45720" rIns="91440" bIns="45720">
            <a:spAutoFit/>
          </a:bodyPr>
          <a:lstStyle/>
          <a:p>
            <a:pPr algn="ctr"/>
            <a:r>
              <a:rPr lang="en-US" sz="2000" dirty="0">
                <a:ln w="0"/>
                <a:effectLst>
                  <a:outerShdw blurRad="38100" dist="19050" dir="2700000" algn="tl" rotWithShape="0">
                    <a:schemeClr val="dk1">
                      <a:alpha val="40000"/>
                    </a:schemeClr>
                  </a:outerShdw>
                </a:effectLst>
              </a:rPr>
              <a:t>(</a:t>
            </a:r>
            <a:r>
              <a:rPr lang="en-US" sz="2000" b="0" cap="none" spc="0" dirty="0">
                <a:ln w="0"/>
                <a:solidFill>
                  <a:schemeClr val="tx1"/>
                </a:solidFill>
                <a:effectLst>
                  <a:outerShdw blurRad="38100" dist="19050" dir="2700000" algn="tl" rotWithShape="0">
                    <a:schemeClr val="dk1">
                      <a:alpha val="40000"/>
                    </a:schemeClr>
                  </a:outerShdw>
                </a:effectLst>
              </a:rPr>
              <a:t>Eaton, 2023)</a:t>
            </a:r>
          </a:p>
        </p:txBody>
      </p:sp>
    </p:spTree>
    <p:extLst>
      <p:ext uri="{BB962C8B-B14F-4D97-AF65-F5344CB8AC3E}">
        <p14:creationId xmlns:p14="http://schemas.microsoft.com/office/powerpoint/2010/main" val="108652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0E82BE8-82D5-1A72-C233-639C3B3BB0DB}"/>
              </a:ext>
            </a:extLst>
          </p:cNvPr>
          <p:cNvSpPr>
            <a:spLocks noGrp="1"/>
          </p:cNvSpPr>
          <p:nvPr>
            <p:ph type="title"/>
          </p:nvPr>
        </p:nvSpPr>
        <p:spPr/>
        <p:txBody>
          <a:bodyPr/>
          <a:lstStyle/>
          <a:p>
            <a:r>
              <a:rPr lang="en-US" dirty="0"/>
              <a:t>Be</a:t>
            </a:r>
            <a:endParaRPr lang="en-CA" dirty="0"/>
          </a:p>
        </p:txBody>
      </p:sp>
      <p:sp>
        <p:nvSpPr>
          <p:cNvPr id="3" name="Content Placeholder 2">
            <a:extLst>
              <a:ext uri="{FF2B5EF4-FFF2-40B4-BE49-F238E27FC236}">
                <a16:creationId xmlns:a16="http://schemas.microsoft.com/office/drawing/2014/main" id="{12CD8328-FDF5-5DA6-A2D5-B7239D674205}"/>
              </a:ext>
            </a:extLst>
          </p:cNvPr>
          <p:cNvSpPr>
            <a:spLocks noGrp="1"/>
          </p:cNvSpPr>
          <p:nvPr>
            <p:ph idx="1"/>
          </p:nvPr>
        </p:nvSpPr>
        <p:spPr>
          <a:xfrm>
            <a:off x="4224130" y="2246243"/>
            <a:ext cx="7129670" cy="3930720"/>
          </a:xfrm>
        </p:spPr>
        <p:txBody>
          <a:bodyPr>
            <a:normAutofit/>
          </a:bodyPr>
          <a:lstStyle/>
          <a:p>
            <a:pPr>
              <a:buFont typeface="Wingdings" panose="05000000000000000000" pitchFamily="2" charset="2"/>
              <a:buChar char="§"/>
            </a:pPr>
            <a:r>
              <a:rPr lang="en-US" sz="4000" dirty="0"/>
              <a:t>straightforward </a:t>
            </a:r>
          </a:p>
          <a:p>
            <a:pPr>
              <a:buFont typeface="Wingdings" panose="05000000000000000000" pitchFamily="2" charset="2"/>
              <a:buChar char="§"/>
            </a:pPr>
            <a:r>
              <a:rPr lang="en-US" sz="4000" dirty="0"/>
              <a:t>authentic </a:t>
            </a:r>
          </a:p>
          <a:p>
            <a:pPr>
              <a:buFont typeface="Wingdings" panose="05000000000000000000" pitchFamily="2" charset="2"/>
              <a:buChar char="§"/>
            </a:pPr>
            <a:r>
              <a:rPr lang="en-US" sz="4000" dirty="0"/>
              <a:t>vulnerable </a:t>
            </a:r>
          </a:p>
          <a:p>
            <a:pPr>
              <a:buFont typeface="Wingdings" panose="05000000000000000000" pitchFamily="2" charset="2"/>
              <a:buChar char="§"/>
            </a:pPr>
            <a:r>
              <a:rPr lang="en-US" sz="4000" dirty="0"/>
              <a:t>compassionate</a:t>
            </a:r>
          </a:p>
          <a:p>
            <a:pPr>
              <a:buFont typeface="Wingdings" panose="05000000000000000000" pitchFamily="2" charset="2"/>
              <a:buChar char="§"/>
            </a:pPr>
            <a:r>
              <a:rPr lang="en-US" sz="4000" dirty="0"/>
              <a:t>available </a:t>
            </a:r>
            <a:endParaRPr lang="en-CA" sz="4000" dirty="0"/>
          </a:p>
        </p:txBody>
      </p:sp>
    </p:spTree>
    <p:extLst>
      <p:ext uri="{BB962C8B-B14F-4D97-AF65-F5344CB8AC3E}">
        <p14:creationId xmlns:p14="http://schemas.microsoft.com/office/powerpoint/2010/main" val="67362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9E6CBE-2CBC-2D79-2B19-ADDA3DEF0855}"/>
              </a:ext>
            </a:extLst>
          </p:cNvPr>
          <p:cNvSpPr>
            <a:spLocks noGrp="1"/>
          </p:cNvSpPr>
          <p:nvPr>
            <p:ph type="title"/>
          </p:nvPr>
        </p:nvSpPr>
        <p:spPr>
          <a:xfrm>
            <a:off x="6732755" y="214893"/>
            <a:ext cx="4840010" cy="1807305"/>
          </a:xfrm>
        </p:spPr>
        <p:txBody>
          <a:bodyPr>
            <a:normAutofit/>
          </a:bodyPr>
          <a:lstStyle/>
          <a:p>
            <a:r>
              <a:rPr lang="en-US" b="1" dirty="0"/>
              <a:t>Ethical instructional praxis with </a:t>
            </a:r>
            <a:r>
              <a:rPr lang="en-US" b="1" dirty="0" err="1"/>
              <a:t>ChatGPT</a:t>
            </a:r>
            <a:endParaRPr lang="en-CA" b="1" dirty="0"/>
          </a:p>
        </p:txBody>
      </p:sp>
      <p:pic>
        <p:nvPicPr>
          <p:cNvPr id="12" name="Picture 4" descr="Glasses on top of a book">
            <a:extLst>
              <a:ext uri="{FF2B5EF4-FFF2-40B4-BE49-F238E27FC236}">
                <a16:creationId xmlns:a16="http://schemas.microsoft.com/office/drawing/2014/main" id="{AEF26897-950D-1A3C-C248-A3D474ADF6C7}"/>
              </a:ext>
            </a:extLst>
          </p:cNvPr>
          <p:cNvPicPr>
            <a:picLocks noChangeAspect="1"/>
          </p:cNvPicPr>
          <p:nvPr/>
        </p:nvPicPr>
        <p:blipFill rotWithShape="1">
          <a:blip r:embed="rId2"/>
          <a:srcRect l="7790" r="33122"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13" name="Content Placeholder 2">
            <a:extLst>
              <a:ext uri="{FF2B5EF4-FFF2-40B4-BE49-F238E27FC236}">
                <a16:creationId xmlns:a16="http://schemas.microsoft.com/office/drawing/2014/main" id="{0F200F65-CA64-D3B8-155C-2CD26ED4C49B}"/>
              </a:ext>
            </a:extLst>
          </p:cNvPr>
          <p:cNvSpPr>
            <a:spLocks noGrp="1"/>
          </p:cNvSpPr>
          <p:nvPr>
            <p:ph idx="1"/>
          </p:nvPr>
        </p:nvSpPr>
        <p:spPr>
          <a:xfrm>
            <a:off x="5337226" y="2418904"/>
            <a:ext cx="6726264" cy="4042390"/>
          </a:xfrm>
        </p:spPr>
        <p:txBody>
          <a:bodyPr>
            <a:noAutofit/>
          </a:bodyPr>
          <a:lstStyle/>
          <a:p>
            <a:r>
              <a:rPr lang="en-US" dirty="0"/>
              <a:t>Tell students about appropriate use. </a:t>
            </a:r>
          </a:p>
          <a:p>
            <a:r>
              <a:rPr lang="en-US" dirty="0"/>
              <a:t>Design some assessment that </a:t>
            </a:r>
            <a:r>
              <a:rPr lang="en-US" dirty="0" err="1"/>
              <a:t>ChatGPT</a:t>
            </a:r>
            <a:r>
              <a:rPr lang="en-US" dirty="0"/>
              <a:t> will have difficulty .</a:t>
            </a:r>
          </a:p>
          <a:p>
            <a:r>
              <a:rPr lang="en-US" dirty="0"/>
              <a:t>Encourage in-class groups to reduce unauthorized assistance of many kinds. </a:t>
            </a:r>
          </a:p>
          <a:p>
            <a:r>
              <a:rPr lang="en-US" dirty="0"/>
              <a:t>Ask for first draft and assignments to be submitted in stages</a:t>
            </a:r>
            <a:endParaRPr lang="en-US" dirty="0">
              <a:sym typeface="Wingdings" panose="05000000000000000000" pitchFamily="2" charset="2"/>
            </a:endParaRPr>
          </a:p>
          <a:p>
            <a:r>
              <a:rPr lang="en-US" dirty="0">
                <a:sym typeface="Wingdings" panose="05000000000000000000" pitchFamily="2" charset="2"/>
              </a:rPr>
              <a:t>Explain the shortcomings of </a:t>
            </a:r>
            <a:r>
              <a:rPr lang="en-US" dirty="0" err="1">
                <a:sym typeface="Wingdings" panose="05000000000000000000" pitchFamily="2" charset="2"/>
              </a:rPr>
              <a:t>ChatGPT</a:t>
            </a:r>
            <a:r>
              <a:rPr lang="en-US" dirty="0">
                <a:sym typeface="Wingdings" panose="05000000000000000000" pitchFamily="2" charset="2"/>
              </a:rPr>
              <a:t> and learning-</a:t>
            </a:r>
            <a:r>
              <a:rPr lang="en-US" dirty="0" err="1">
                <a:sym typeface="Wingdings" panose="05000000000000000000" pitchFamily="2" charset="2"/>
              </a:rPr>
              <a:t>centred</a:t>
            </a:r>
            <a:r>
              <a:rPr lang="en-US" dirty="0">
                <a:sym typeface="Wingdings" panose="05000000000000000000" pitchFamily="2" charset="2"/>
              </a:rPr>
              <a:t> and ethical reasons</a:t>
            </a:r>
            <a:endParaRPr lang="en-US" dirty="0"/>
          </a:p>
          <a:p>
            <a:endParaRPr lang="en-CA" dirty="0"/>
          </a:p>
        </p:txBody>
      </p:sp>
    </p:spTree>
    <p:extLst>
      <p:ext uri="{BB962C8B-B14F-4D97-AF65-F5344CB8AC3E}">
        <p14:creationId xmlns:p14="http://schemas.microsoft.com/office/powerpoint/2010/main" val="72068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Effect transition="in" filter="fade">
                                      <p:cBhvr>
                                        <p:cTn id="13" dur="1000"/>
                                        <p:tgtEl>
                                          <p:spTgt spid="13">
                                            <p:txEl>
                                              <p:pRg st="0" end="0"/>
                                            </p:txEl>
                                          </p:spTgt>
                                        </p:tgtEl>
                                      </p:cBhvr>
                                    </p:animEffect>
                                    <p:anim calcmode="lin" valueType="num">
                                      <p:cBhvr>
                                        <p:cTn id="14"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fade">
                                      <p:cBhvr>
                                        <p:cTn id="20" dur="1000"/>
                                        <p:tgtEl>
                                          <p:spTgt spid="13">
                                            <p:txEl>
                                              <p:pRg st="1" end="1"/>
                                            </p:txEl>
                                          </p:spTgt>
                                        </p:tgtEl>
                                      </p:cBhvr>
                                    </p:animEffect>
                                    <p:anim calcmode="lin" valueType="num">
                                      <p:cBhvr>
                                        <p:cTn id="21"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fade">
                                      <p:cBhvr>
                                        <p:cTn id="27" dur="1000"/>
                                        <p:tgtEl>
                                          <p:spTgt spid="13">
                                            <p:txEl>
                                              <p:pRg st="2" end="2"/>
                                            </p:txEl>
                                          </p:spTgt>
                                        </p:tgtEl>
                                      </p:cBhvr>
                                    </p:animEffect>
                                    <p:anim calcmode="lin" valueType="num">
                                      <p:cBhvr>
                                        <p:cTn id="28"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3">
                                            <p:txEl>
                                              <p:pRg st="3" end="3"/>
                                            </p:txEl>
                                          </p:spTgt>
                                        </p:tgtEl>
                                        <p:attrNameLst>
                                          <p:attrName>style.visibility</p:attrName>
                                        </p:attrNameLst>
                                      </p:cBhvr>
                                      <p:to>
                                        <p:strVal val="visible"/>
                                      </p:to>
                                    </p:set>
                                    <p:animEffect transition="in" filter="fade">
                                      <p:cBhvr>
                                        <p:cTn id="34" dur="1000"/>
                                        <p:tgtEl>
                                          <p:spTgt spid="13">
                                            <p:txEl>
                                              <p:pRg st="3" end="3"/>
                                            </p:txEl>
                                          </p:spTgt>
                                        </p:tgtEl>
                                      </p:cBhvr>
                                    </p:animEffect>
                                    <p:anim calcmode="lin" valueType="num">
                                      <p:cBhvr>
                                        <p:cTn id="35"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xEl>
                                              <p:pRg st="4" end="4"/>
                                            </p:txEl>
                                          </p:spTgt>
                                        </p:tgtEl>
                                        <p:attrNameLst>
                                          <p:attrName>style.visibility</p:attrName>
                                        </p:attrNameLst>
                                      </p:cBhvr>
                                      <p:to>
                                        <p:strVal val="visible"/>
                                      </p:to>
                                    </p:set>
                                    <p:animEffect transition="in" filter="fade">
                                      <p:cBhvr>
                                        <p:cTn id="41" dur="1000"/>
                                        <p:tgtEl>
                                          <p:spTgt spid="13">
                                            <p:txEl>
                                              <p:pRg st="4" end="4"/>
                                            </p:txEl>
                                          </p:spTgt>
                                        </p:tgtEl>
                                      </p:cBhvr>
                                    </p:animEffect>
                                    <p:anim calcmode="lin" valueType="num">
                                      <p:cBhvr>
                                        <p:cTn id="42"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A8D2-0217-788C-7C68-1F099D7B0F8C}"/>
              </a:ext>
            </a:extLst>
          </p:cNvPr>
          <p:cNvSpPr>
            <a:spLocks noGrp="1"/>
          </p:cNvSpPr>
          <p:nvPr>
            <p:ph type="title"/>
          </p:nvPr>
        </p:nvSpPr>
        <p:spPr/>
        <p:txBody>
          <a:bodyPr/>
          <a:lstStyle/>
          <a:p>
            <a:r>
              <a:rPr lang="en-US" dirty="0"/>
              <a:t>Reference</a:t>
            </a:r>
            <a:endParaRPr lang="en-CA" dirty="0"/>
          </a:p>
        </p:txBody>
      </p:sp>
      <p:sp>
        <p:nvSpPr>
          <p:cNvPr id="3" name="Content Placeholder 2">
            <a:extLst>
              <a:ext uri="{FF2B5EF4-FFF2-40B4-BE49-F238E27FC236}">
                <a16:creationId xmlns:a16="http://schemas.microsoft.com/office/drawing/2014/main" id="{EB17A61B-7B2A-DE72-02AF-C0256ACE45D0}"/>
              </a:ext>
            </a:extLst>
          </p:cNvPr>
          <p:cNvSpPr>
            <a:spLocks noGrp="1"/>
          </p:cNvSpPr>
          <p:nvPr>
            <p:ph idx="1"/>
          </p:nvPr>
        </p:nvSpPr>
        <p:spPr/>
        <p:txBody>
          <a:bodyPr/>
          <a:lstStyle/>
          <a:p>
            <a:r>
              <a:rPr lang="en-CA" dirty="0">
                <a:hlinkClick r:id="rId2"/>
              </a:rPr>
              <a:t>https://onlineacademiccommunity.uvic.ca/TeachAnywhere/wp-content/uploads/sites/4913/2021/11/LTSI-Academic-Integrity-Framework.pdf</a:t>
            </a:r>
            <a:endParaRPr lang="en-CA" dirty="0"/>
          </a:p>
          <a:p>
            <a:endParaRPr lang="en-CA" dirty="0"/>
          </a:p>
          <a:p>
            <a:r>
              <a:rPr lang="en-US" dirty="0"/>
              <a:t>Eaton, S.E. (2023). A Comprehensive Academic Integrity (CAI) Framework: An Overview. Calgary, Canada: University of Calgary. </a:t>
            </a:r>
            <a:endParaRPr lang="en-CA" dirty="0"/>
          </a:p>
          <a:p>
            <a:r>
              <a:rPr lang="en-CA" dirty="0">
                <a:hlinkClick r:id="rId3"/>
              </a:rPr>
              <a:t>https://prism.ucalgary.ca/server/api/core/bitstreams/d760684a-f03a-464a-a69b-eb6d0e726ec8/content</a:t>
            </a:r>
            <a:endParaRPr lang="en-CA" dirty="0"/>
          </a:p>
          <a:p>
            <a:endParaRPr lang="en-CA" dirty="0"/>
          </a:p>
          <a:p>
            <a:endParaRPr lang="en-CA" dirty="0"/>
          </a:p>
          <a:p>
            <a:endParaRPr lang="en-CA" dirty="0"/>
          </a:p>
        </p:txBody>
      </p:sp>
    </p:spTree>
    <p:extLst>
      <p:ext uri="{BB962C8B-B14F-4D97-AF65-F5344CB8AC3E}">
        <p14:creationId xmlns:p14="http://schemas.microsoft.com/office/powerpoint/2010/main" val="382683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25">
            <a:extLst>
              <a:ext uri="{FF2B5EF4-FFF2-40B4-BE49-F238E27FC236}">
                <a16:creationId xmlns:a16="http://schemas.microsoft.com/office/drawing/2014/main" id="{91DC6ABD-215C-4EA8-A483-CEF5B99AB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6B3CF3-5CD9-B290-238A-6EA80D01EB25}"/>
              </a:ext>
            </a:extLst>
          </p:cNvPr>
          <p:cNvSpPr>
            <a:spLocks noGrp="1"/>
          </p:cNvSpPr>
          <p:nvPr>
            <p:ph type="ctrTitle"/>
          </p:nvPr>
        </p:nvSpPr>
        <p:spPr>
          <a:xfrm>
            <a:off x="599609" y="679731"/>
            <a:ext cx="4171994" cy="3736540"/>
          </a:xfrm>
        </p:spPr>
        <p:txBody>
          <a:bodyPr>
            <a:normAutofit/>
          </a:bodyPr>
          <a:lstStyle/>
          <a:p>
            <a:pPr algn="l"/>
            <a:r>
              <a:rPr lang="en-US" dirty="0" err="1"/>
              <a:t>ChatGPT</a:t>
            </a:r>
            <a:r>
              <a:rPr lang="en-US" dirty="0"/>
              <a:t> and (Academic) Integrity</a:t>
            </a:r>
            <a:endParaRPr lang="en-CA" dirty="0"/>
          </a:p>
        </p:txBody>
      </p:sp>
      <p:grpSp>
        <p:nvGrpSpPr>
          <p:cNvPr id="35" name="Group 27">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416432" y="1"/>
            <a:ext cx="2446384" cy="5777808"/>
            <a:chOff x="329184" y="1"/>
            <a:chExt cx="524256" cy="5777808"/>
          </a:xfrm>
        </p:grpSpPr>
        <p:cxnSp>
          <p:nvCxnSpPr>
            <p:cNvPr id="29" name="Straight Connector 28">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6" name="Rectangle 29">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1"/>
              <a:ext cx="524256" cy="55321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1">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6598" y="269324"/>
            <a:ext cx="6116779" cy="620877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E63C731-D601-6C6C-51E0-1BD17B98466D}"/>
              </a:ext>
            </a:extLst>
          </p:cNvPr>
          <p:cNvPicPr>
            <a:picLocks noChangeAspect="1"/>
          </p:cNvPicPr>
          <p:nvPr/>
        </p:nvPicPr>
        <p:blipFill rotWithShape="1">
          <a:blip r:embed="rId2"/>
          <a:stretch/>
        </p:blipFill>
        <p:spPr>
          <a:xfrm>
            <a:off x="5640572" y="569297"/>
            <a:ext cx="5608830" cy="5608830"/>
          </a:xfrm>
          <a:prstGeom prst="rect">
            <a:avLst/>
          </a:prstGeom>
        </p:spPr>
      </p:pic>
    </p:spTree>
    <p:extLst>
      <p:ext uri="{BB962C8B-B14F-4D97-AF65-F5344CB8AC3E}">
        <p14:creationId xmlns:p14="http://schemas.microsoft.com/office/powerpoint/2010/main" val="115265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56BB6CB-42C3-F734-6DF4-63337B0AE501}"/>
              </a:ext>
            </a:extLst>
          </p:cNvPr>
          <p:cNvPicPr>
            <a:picLocks noChangeAspect="1"/>
          </p:cNvPicPr>
          <p:nvPr/>
        </p:nvPicPr>
        <p:blipFill>
          <a:blip r:embed="rId3"/>
          <a:stretch>
            <a:fillRect/>
          </a:stretch>
        </p:blipFill>
        <p:spPr>
          <a:xfrm>
            <a:off x="1767048" y="2463607"/>
            <a:ext cx="7449590" cy="1819529"/>
          </a:xfrm>
          <a:prstGeom prst="rect">
            <a:avLst/>
          </a:prstGeom>
        </p:spPr>
      </p:pic>
      <p:pic>
        <p:nvPicPr>
          <p:cNvPr id="5" name="Picture 4">
            <a:extLst>
              <a:ext uri="{FF2B5EF4-FFF2-40B4-BE49-F238E27FC236}">
                <a16:creationId xmlns:a16="http://schemas.microsoft.com/office/drawing/2014/main" id="{FF1C4686-615F-19A9-6DBF-A9DFA0E39D55}"/>
              </a:ext>
            </a:extLst>
          </p:cNvPr>
          <p:cNvPicPr>
            <a:picLocks noChangeAspect="1"/>
          </p:cNvPicPr>
          <p:nvPr/>
        </p:nvPicPr>
        <p:blipFill>
          <a:blip r:embed="rId4"/>
          <a:stretch>
            <a:fillRect/>
          </a:stretch>
        </p:blipFill>
        <p:spPr>
          <a:xfrm>
            <a:off x="6552413" y="4338764"/>
            <a:ext cx="5639587" cy="2124371"/>
          </a:xfrm>
          <a:prstGeom prst="rect">
            <a:avLst/>
          </a:prstGeom>
        </p:spPr>
      </p:pic>
      <p:pic>
        <p:nvPicPr>
          <p:cNvPr id="7" name="Picture 6">
            <a:extLst>
              <a:ext uri="{FF2B5EF4-FFF2-40B4-BE49-F238E27FC236}">
                <a16:creationId xmlns:a16="http://schemas.microsoft.com/office/drawing/2014/main" id="{710DDDB9-9569-C41C-84AE-7181BF001EAB}"/>
              </a:ext>
            </a:extLst>
          </p:cNvPr>
          <p:cNvPicPr>
            <a:picLocks noChangeAspect="1"/>
          </p:cNvPicPr>
          <p:nvPr/>
        </p:nvPicPr>
        <p:blipFill>
          <a:blip r:embed="rId5"/>
          <a:stretch>
            <a:fillRect/>
          </a:stretch>
        </p:blipFill>
        <p:spPr>
          <a:xfrm>
            <a:off x="163436" y="292716"/>
            <a:ext cx="7087589" cy="1895740"/>
          </a:xfrm>
          <a:prstGeom prst="rect">
            <a:avLst/>
          </a:prstGeom>
        </p:spPr>
      </p:pic>
      <p:pic>
        <p:nvPicPr>
          <p:cNvPr id="9" name="Picture 8">
            <a:extLst>
              <a:ext uri="{FF2B5EF4-FFF2-40B4-BE49-F238E27FC236}">
                <a16:creationId xmlns:a16="http://schemas.microsoft.com/office/drawing/2014/main" id="{21B5FC1D-1167-3AB0-F933-0647F9B279F7}"/>
              </a:ext>
            </a:extLst>
          </p:cNvPr>
          <p:cNvPicPr>
            <a:picLocks noChangeAspect="1"/>
          </p:cNvPicPr>
          <p:nvPr/>
        </p:nvPicPr>
        <p:blipFill>
          <a:blip r:embed="rId6"/>
          <a:stretch>
            <a:fillRect/>
          </a:stretch>
        </p:blipFill>
        <p:spPr>
          <a:xfrm>
            <a:off x="-330557" y="4430204"/>
            <a:ext cx="6516009" cy="1705213"/>
          </a:xfrm>
          <a:prstGeom prst="rect">
            <a:avLst/>
          </a:prstGeom>
        </p:spPr>
      </p:pic>
      <p:pic>
        <p:nvPicPr>
          <p:cNvPr id="11" name="Picture 10">
            <a:extLst>
              <a:ext uri="{FF2B5EF4-FFF2-40B4-BE49-F238E27FC236}">
                <a16:creationId xmlns:a16="http://schemas.microsoft.com/office/drawing/2014/main" id="{0FC7610E-3AEF-5A5E-453B-1F3BBE48530B}"/>
              </a:ext>
            </a:extLst>
          </p:cNvPr>
          <p:cNvPicPr>
            <a:picLocks noChangeAspect="1"/>
          </p:cNvPicPr>
          <p:nvPr/>
        </p:nvPicPr>
        <p:blipFill>
          <a:blip r:embed="rId7"/>
          <a:stretch>
            <a:fillRect/>
          </a:stretch>
        </p:blipFill>
        <p:spPr>
          <a:xfrm>
            <a:off x="4852282" y="1761301"/>
            <a:ext cx="6544588" cy="1200318"/>
          </a:xfrm>
          <a:prstGeom prst="rect">
            <a:avLst/>
          </a:prstGeom>
        </p:spPr>
      </p:pic>
    </p:spTree>
    <p:extLst>
      <p:ext uri="{BB962C8B-B14F-4D97-AF65-F5344CB8AC3E}">
        <p14:creationId xmlns:p14="http://schemas.microsoft.com/office/powerpoint/2010/main" val="2031716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5B0DF-D391-A321-376C-4B75949E6A68}"/>
              </a:ext>
            </a:extLst>
          </p:cNvPr>
          <p:cNvSpPr>
            <a:spLocks noGrp="1"/>
          </p:cNvSpPr>
          <p:nvPr>
            <p:ph type="title"/>
          </p:nvPr>
        </p:nvSpPr>
        <p:spPr/>
        <p:txBody>
          <a:bodyPr/>
          <a:lstStyle/>
          <a:p>
            <a:r>
              <a:rPr lang="en-US" dirty="0"/>
              <a:t>Are you using </a:t>
            </a:r>
            <a:r>
              <a:rPr lang="en-US" dirty="0" err="1"/>
              <a:t>ChatGPT</a:t>
            </a:r>
            <a:r>
              <a:rPr lang="en-US" dirty="0"/>
              <a:t>?</a:t>
            </a:r>
            <a:endParaRPr lang="en-CA" dirty="0"/>
          </a:p>
        </p:txBody>
      </p:sp>
      <p:sp>
        <p:nvSpPr>
          <p:cNvPr id="3" name="Text Placeholder 2">
            <a:extLst>
              <a:ext uri="{FF2B5EF4-FFF2-40B4-BE49-F238E27FC236}">
                <a16:creationId xmlns:a16="http://schemas.microsoft.com/office/drawing/2014/main" id="{5F4A7AD7-2C0D-CFEA-CC5B-23407AD6F2C0}"/>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401161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97BA-41DE-289D-B728-8959DAC8E371}"/>
              </a:ext>
            </a:extLst>
          </p:cNvPr>
          <p:cNvSpPr>
            <a:spLocks noGrp="1"/>
          </p:cNvSpPr>
          <p:nvPr>
            <p:ph type="title"/>
          </p:nvPr>
        </p:nvSpPr>
        <p:spPr/>
        <p:txBody>
          <a:bodyPr/>
          <a:lstStyle/>
          <a:p>
            <a:r>
              <a:rPr lang="en-US" dirty="0"/>
              <a:t>Do you allow students to use </a:t>
            </a:r>
            <a:r>
              <a:rPr lang="en-US" dirty="0" err="1"/>
              <a:t>ChatGPT</a:t>
            </a:r>
            <a:r>
              <a:rPr lang="en-US" dirty="0"/>
              <a:t> in the coursework?</a:t>
            </a:r>
            <a:endParaRPr lang="en-CA" dirty="0"/>
          </a:p>
        </p:txBody>
      </p:sp>
      <p:sp>
        <p:nvSpPr>
          <p:cNvPr id="3" name="Text Placeholder 2">
            <a:extLst>
              <a:ext uri="{FF2B5EF4-FFF2-40B4-BE49-F238E27FC236}">
                <a16:creationId xmlns:a16="http://schemas.microsoft.com/office/drawing/2014/main" id="{EE83B84D-0556-5721-D8D1-9542A283B871}"/>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342565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D4D6-2091-7D90-AB07-45546E701F89}"/>
              </a:ext>
            </a:extLst>
          </p:cNvPr>
          <p:cNvSpPr>
            <a:spLocks noGrp="1"/>
          </p:cNvSpPr>
          <p:nvPr>
            <p:ph type="title"/>
          </p:nvPr>
        </p:nvSpPr>
        <p:spPr/>
        <p:txBody>
          <a:bodyPr/>
          <a:lstStyle/>
          <a:p>
            <a:r>
              <a:rPr lang="en-US" dirty="0"/>
              <a:t>What comes to mind when you hear the word “Integrity”?</a:t>
            </a:r>
            <a:endParaRPr lang="en-CA" dirty="0"/>
          </a:p>
        </p:txBody>
      </p:sp>
      <p:sp>
        <p:nvSpPr>
          <p:cNvPr id="3" name="Text Placeholder 2">
            <a:extLst>
              <a:ext uri="{FF2B5EF4-FFF2-40B4-BE49-F238E27FC236}">
                <a16:creationId xmlns:a16="http://schemas.microsoft.com/office/drawing/2014/main" id="{8B888248-009F-4F7B-CD0F-B9CEE7DDA9E5}"/>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371442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D505E-69BB-F9A6-381A-9DA825CD948A}"/>
              </a:ext>
            </a:extLst>
          </p:cNvPr>
          <p:cNvSpPr>
            <a:spLocks noGrp="1"/>
          </p:cNvSpPr>
          <p:nvPr>
            <p:ph type="title"/>
          </p:nvPr>
        </p:nvSpPr>
        <p:spPr/>
        <p:txBody>
          <a:bodyPr/>
          <a:lstStyle/>
          <a:p>
            <a:r>
              <a:rPr lang="en-US" b="1" dirty="0"/>
              <a:t>(Academic) </a:t>
            </a:r>
            <a:r>
              <a:rPr lang="en-US" sz="7200" b="1" dirty="0"/>
              <a:t>Integrity</a:t>
            </a:r>
            <a:endParaRPr lang="en-CA" sz="7200" b="1" dirty="0"/>
          </a:p>
        </p:txBody>
      </p:sp>
      <p:sp>
        <p:nvSpPr>
          <p:cNvPr id="3" name="Content Placeholder 2">
            <a:extLst>
              <a:ext uri="{FF2B5EF4-FFF2-40B4-BE49-F238E27FC236}">
                <a16:creationId xmlns:a16="http://schemas.microsoft.com/office/drawing/2014/main" id="{B52935DA-D919-5AC2-ABD5-518F7A381809}"/>
              </a:ext>
            </a:extLst>
          </p:cNvPr>
          <p:cNvSpPr>
            <a:spLocks noGrp="1"/>
          </p:cNvSpPr>
          <p:nvPr>
            <p:ph idx="1"/>
          </p:nvPr>
        </p:nvSpPr>
        <p:spPr>
          <a:xfrm>
            <a:off x="1504628" y="2141537"/>
            <a:ext cx="10515600" cy="4351338"/>
          </a:xfrm>
        </p:spPr>
        <p:txBody>
          <a:bodyPr/>
          <a:lstStyle/>
          <a:p>
            <a:pPr marL="0" indent="0">
              <a:buNone/>
            </a:pPr>
            <a:r>
              <a:rPr lang="en-US" sz="4400" dirty="0"/>
              <a:t>Integrity is “the quality of being honest and having strong moral principles that you refuse to change.” </a:t>
            </a:r>
          </a:p>
          <a:p>
            <a:pPr marL="0" indent="0">
              <a:buNone/>
            </a:pPr>
            <a:endParaRPr lang="en-US" dirty="0"/>
          </a:p>
          <a:p>
            <a:pPr marL="0" indent="0">
              <a:buNone/>
            </a:pPr>
            <a:r>
              <a:rPr lang="en-US" dirty="0"/>
              <a:t>			(</a:t>
            </a:r>
            <a:r>
              <a:rPr lang="en-US" b="0" i="0" u="sng" dirty="0">
                <a:solidFill>
                  <a:srgbClr val="000000"/>
                </a:solidFill>
                <a:effectLst/>
                <a:latin typeface="georgia" panose="02040502050405020303" pitchFamily="18" charset="0"/>
                <a:hlinkClick r:id="rId3"/>
              </a:rPr>
              <a:t>Cambridge Dictionaries Online</a:t>
            </a:r>
            <a:r>
              <a:rPr lang="en-US" b="0" i="0" dirty="0">
                <a:solidFill>
                  <a:srgbClr val="000000"/>
                </a:solidFill>
                <a:effectLst/>
                <a:latin typeface="georgia" panose="02040502050405020303" pitchFamily="18" charset="0"/>
              </a:rPr>
              <a:t>, 28 June, 2011</a:t>
            </a:r>
            <a:r>
              <a:rPr lang="en-US" dirty="0"/>
              <a:t> )</a:t>
            </a:r>
          </a:p>
          <a:p>
            <a:pPr marL="0" indent="0">
              <a:buNone/>
            </a:pPr>
            <a:endParaRPr lang="en-US" dirty="0"/>
          </a:p>
          <a:p>
            <a:pPr marL="0" indent="0">
              <a:buNone/>
            </a:pPr>
            <a:endParaRPr lang="en-CA" dirty="0"/>
          </a:p>
        </p:txBody>
      </p:sp>
    </p:spTree>
    <p:extLst>
      <p:ext uri="{BB962C8B-B14F-4D97-AF65-F5344CB8AC3E}">
        <p14:creationId xmlns:p14="http://schemas.microsoft.com/office/powerpoint/2010/main" val="141580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B782AF07-D2FB-87E4-4E39-210E8D8D86B1}"/>
              </a:ext>
            </a:extLst>
          </p:cNvPr>
          <p:cNvGraphicFramePr/>
          <p:nvPr>
            <p:extLst>
              <p:ext uri="{D42A27DB-BD31-4B8C-83A1-F6EECF244321}">
                <p14:modId xmlns:p14="http://schemas.microsoft.com/office/powerpoint/2010/main" val="4174435461"/>
              </p:ext>
            </p:extLst>
          </p:nvPr>
        </p:nvGraphicFramePr>
        <p:xfrm>
          <a:off x="588936" y="0"/>
          <a:ext cx="11081288" cy="6507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a:extLst>
              <a:ext uri="{FF2B5EF4-FFF2-40B4-BE49-F238E27FC236}">
                <a16:creationId xmlns:a16="http://schemas.microsoft.com/office/drawing/2014/main" id="{1DF41E89-0DD8-E197-F232-262B642C8304}"/>
              </a:ext>
            </a:extLst>
          </p:cNvPr>
          <p:cNvSpPr/>
          <p:nvPr/>
        </p:nvSpPr>
        <p:spPr>
          <a:xfrm>
            <a:off x="7170673" y="6138333"/>
            <a:ext cx="4788170" cy="369332"/>
          </a:xfrm>
          <a:prstGeom prst="rect">
            <a:avLst/>
          </a:prstGeom>
          <a:noFill/>
        </p:spPr>
        <p:txBody>
          <a:bodyPr wrap="none" lIns="91440" tIns="45720" rIns="91440" bIns="45720">
            <a:spAutoFit/>
          </a:bodyPr>
          <a:lstStyle/>
          <a:p>
            <a:pPr algn="ctr"/>
            <a:r>
              <a:rPr lang="en-CA" sz="1800" dirty="0">
                <a:effectLst/>
                <a:latin typeface="Calibri" panose="020F0502020204030204" pitchFamily="34" charset="0"/>
                <a:ea typeface="Calibri" panose="020F0502020204030204" pitchFamily="34" charset="0"/>
              </a:rPr>
              <a:t>International Center for Academic Integrity ,2021</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74923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3227-59C9-1E69-073B-D1C463CF4B48}"/>
              </a:ext>
            </a:extLst>
          </p:cNvPr>
          <p:cNvSpPr>
            <a:spLocks noGrp="1"/>
          </p:cNvSpPr>
          <p:nvPr>
            <p:ph type="title"/>
          </p:nvPr>
        </p:nvSpPr>
        <p:spPr/>
        <p:txBody>
          <a:bodyPr>
            <a:normAutofit/>
          </a:bodyPr>
          <a:lstStyle/>
          <a:p>
            <a:r>
              <a:rPr lang="en-US" sz="6000" b="1" dirty="0" err="1">
                <a:hlinkClick r:id="rId3"/>
              </a:rPr>
              <a:t>ChatGPT</a:t>
            </a:r>
            <a:endParaRPr lang="en-CA" sz="6000" b="1" dirty="0"/>
          </a:p>
        </p:txBody>
      </p:sp>
      <p:sp>
        <p:nvSpPr>
          <p:cNvPr id="4" name="Content Placeholder 3">
            <a:extLst>
              <a:ext uri="{FF2B5EF4-FFF2-40B4-BE49-F238E27FC236}">
                <a16:creationId xmlns:a16="http://schemas.microsoft.com/office/drawing/2014/main" id="{C4C9E9DE-266E-A954-781D-EAA4C19AE364}"/>
              </a:ext>
            </a:extLst>
          </p:cNvPr>
          <p:cNvSpPr>
            <a:spLocks noGrp="1"/>
          </p:cNvSpPr>
          <p:nvPr>
            <p:ph idx="1"/>
          </p:nvPr>
        </p:nvSpPr>
        <p:spPr>
          <a:xfrm>
            <a:off x="2932042" y="2166729"/>
            <a:ext cx="8421757" cy="4010233"/>
          </a:xfrm>
        </p:spPr>
        <p:txBody>
          <a:bodyPr/>
          <a:lstStyle/>
          <a:p>
            <a:r>
              <a:rPr lang="en-US" sz="3600" dirty="0"/>
              <a:t>Unpermitted Assistance?</a:t>
            </a:r>
          </a:p>
          <a:p>
            <a:r>
              <a:rPr lang="en-US" sz="3600" dirty="0"/>
              <a:t>Missing or inadequate attribution (i.e. plagiarism)</a:t>
            </a:r>
          </a:p>
          <a:p>
            <a:endParaRPr lang="en-CA" dirty="0"/>
          </a:p>
        </p:txBody>
      </p:sp>
      <p:sp>
        <p:nvSpPr>
          <p:cNvPr id="6" name="TextBox 5">
            <a:extLst>
              <a:ext uri="{FF2B5EF4-FFF2-40B4-BE49-F238E27FC236}">
                <a16:creationId xmlns:a16="http://schemas.microsoft.com/office/drawing/2014/main" id="{DF9E2B4D-54AA-3EFC-87AD-EE784481E80C}"/>
              </a:ext>
            </a:extLst>
          </p:cNvPr>
          <p:cNvSpPr txBox="1"/>
          <p:nvPr/>
        </p:nvSpPr>
        <p:spPr>
          <a:xfrm>
            <a:off x="5776347" y="5253632"/>
            <a:ext cx="6096000" cy="923330"/>
          </a:xfrm>
          <a:prstGeom prst="rect">
            <a:avLst/>
          </a:prstGeom>
          <a:noFill/>
        </p:spPr>
        <p:txBody>
          <a:bodyPr wrap="square">
            <a:spAutoFit/>
          </a:bodyPr>
          <a:lstStyle/>
          <a:p>
            <a:r>
              <a:rPr lang="en-US" dirty="0">
                <a:hlinkClick r:id="rId4"/>
              </a:rPr>
              <a:t>Combating Academic Dishonesty, Part 6: </a:t>
            </a:r>
            <a:r>
              <a:rPr lang="en-US" dirty="0" err="1">
                <a:hlinkClick r:id="rId4"/>
              </a:rPr>
              <a:t>ChatGPT</a:t>
            </a:r>
            <a:r>
              <a:rPr lang="en-US" dirty="0">
                <a:hlinkClick r:id="rId4"/>
              </a:rPr>
              <a:t>, AI, and Academic Integrity | Academic Technology Solutions (uchicago.edu)</a:t>
            </a:r>
            <a:endParaRPr lang="en-CA" dirty="0"/>
          </a:p>
        </p:txBody>
      </p:sp>
    </p:spTree>
    <p:extLst>
      <p:ext uri="{BB962C8B-B14F-4D97-AF65-F5344CB8AC3E}">
        <p14:creationId xmlns:p14="http://schemas.microsoft.com/office/powerpoint/2010/main" val="395730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6387</TotalTime>
  <Words>514</Words>
  <Application>Microsoft Office PowerPoint</Application>
  <PresentationFormat>Widescreen</PresentationFormat>
  <Paragraphs>53</Paragraphs>
  <Slides>13</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georgia</vt:lpstr>
      <vt:lpstr>Helvetica Neue</vt:lpstr>
      <vt:lpstr>Wingdings</vt:lpstr>
      <vt:lpstr>Office Theme</vt:lpstr>
      <vt:lpstr>ChatGPT and (Academic) Integrity</vt:lpstr>
      <vt:lpstr>ChatGPT and (Academic) Integrity</vt:lpstr>
      <vt:lpstr>PowerPoint Presentation</vt:lpstr>
      <vt:lpstr>Are you using ChatGPT?</vt:lpstr>
      <vt:lpstr>Do you allow students to use ChatGPT in the coursework?</vt:lpstr>
      <vt:lpstr>What comes to mind when you hear the word “Integrity”?</vt:lpstr>
      <vt:lpstr>(Academic) Integrity</vt:lpstr>
      <vt:lpstr>PowerPoint Presentation</vt:lpstr>
      <vt:lpstr>ChatGPT</vt:lpstr>
      <vt:lpstr>PowerPoint Presentation</vt:lpstr>
      <vt:lpstr>Be</vt:lpstr>
      <vt:lpstr>Ethical instructional praxis with ChatGPT</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ChatGPT and (Academic) Integrity</dc:title>
  <dc:creator>Gwen Nguyen</dc:creator>
  <cp:lastModifiedBy>Gwen Nguyen</cp:lastModifiedBy>
  <cp:revision>2</cp:revision>
  <dcterms:created xsi:type="dcterms:W3CDTF">2023-05-26T21:14:01Z</dcterms:created>
  <dcterms:modified xsi:type="dcterms:W3CDTF">2023-06-01T16:49:24Z</dcterms:modified>
</cp:coreProperties>
</file>