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99" r:id="rId6"/>
    <p:sldId id="301" r:id="rId7"/>
    <p:sldId id="278" r:id="rId8"/>
    <p:sldId id="273" r:id="rId9"/>
    <p:sldId id="286" r:id="rId10"/>
    <p:sldId id="287" r:id="rId11"/>
    <p:sldId id="288" r:id="rId12"/>
    <p:sldId id="302" r:id="rId13"/>
    <p:sldId id="280" r:id="rId14"/>
    <p:sldId id="283" r:id="rId15"/>
    <p:sldId id="285" r:id="rId16"/>
    <p:sldId id="289" r:id="rId17"/>
    <p:sldId id="296" r:id="rId18"/>
    <p:sldId id="282" r:id="rId19"/>
    <p:sldId id="276" r:id="rId20"/>
    <p:sldId id="295" r:id="rId21"/>
    <p:sldId id="284" r:id="rId22"/>
    <p:sldId id="279"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E66"/>
    <a:srgbClr val="002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5B796-AD3C-4423-A787-FF027C51A192}" v="489" dt="2023-05-31T19:33:16.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8"/>
  </p:normalViewPr>
  <p:slideViewPr>
    <p:cSldViewPr snapToGrid="0">
      <p:cViewPr varScale="1">
        <p:scale>
          <a:sx n="49" d="100"/>
          <a:sy n="49" d="100"/>
        </p:scale>
        <p:origin x="5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4F8ED-79DE-4FFC-B5EF-BE875C005B50}" type="datetimeFigureOut">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F3FC5-BA6F-4F20-9A86-8F4B0116EFB7}" type="slidenum">
              <a:t>‹#›</a:t>
            </a:fld>
            <a:endParaRPr lang="en-US"/>
          </a:p>
        </p:txBody>
      </p:sp>
    </p:spTree>
    <p:extLst>
      <p:ext uri="{BB962C8B-B14F-4D97-AF65-F5344CB8AC3E}">
        <p14:creationId xmlns:p14="http://schemas.microsoft.com/office/powerpoint/2010/main" val="238909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one: </a:t>
            </a:r>
            <a:r>
              <a:rPr lang="en-US" dirty="0"/>
              <a:t>Introduction slide</a:t>
            </a:r>
          </a:p>
        </p:txBody>
      </p:sp>
      <p:sp>
        <p:nvSpPr>
          <p:cNvPr id="4" name="Slide Number Placeholder 3"/>
          <p:cNvSpPr>
            <a:spLocks noGrp="1"/>
          </p:cNvSpPr>
          <p:nvPr>
            <p:ph type="sldNum" sz="quarter" idx="5"/>
          </p:nvPr>
        </p:nvSpPr>
        <p:spPr/>
        <p:txBody>
          <a:bodyPr/>
          <a:lstStyle/>
          <a:p>
            <a:fld id="{47BF3FC5-BA6F-4F20-9A86-8F4B0116EFB7}" type="slidenum">
              <a:t>1</a:t>
            </a:fld>
            <a:endParaRPr lang="en-US"/>
          </a:p>
        </p:txBody>
      </p:sp>
    </p:spTree>
    <p:extLst>
      <p:ext uri="{BB962C8B-B14F-4D97-AF65-F5344CB8AC3E}">
        <p14:creationId xmlns:p14="http://schemas.microsoft.com/office/powerpoint/2010/main" val="398005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14</a:t>
            </a:fld>
            <a:endParaRPr lang="en-US"/>
          </a:p>
        </p:txBody>
      </p:sp>
    </p:spTree>
    <p:extLst>
      <p:ext uri="{BB962C8B-B14F-4D97-AF65-F5344CB8AC3E}">
        <p14:creationId xmlns:p14="http://schemas.microsoft.com/office/powerpoint/2010/main" val="1625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https://www2.gov.bc.ca/assets/gov/education/kindergarten-to-grade-12/teach/teaching-tools/digital-literacy-framework.pdf</a:t>
            </a:r>
          </a:p>
        </p:txBody>
      </p:sp>
      <p:sp>
        <p:nvSpPr>
          <p:cNvPr id="4" name="Slide Number Placeholder 3"/>
          <p:cNvSpPr>
            <a:spLocks noGrp="1"/>
          </p:cNvSpPr>
          <p:nvPr>
            <p:ph type="sldNum" sz="quarter" idx="5"/>
          </p:nvPr>
        </p:nvSpPr>
        <p:spPr/>
        <p:txBody>
          <a:bodyPr/>
          <a:lstStyle/>
          <a:p>
            <a:fld id="{47BF3FC5-BA6F-4F20-9A86-8F4B0116EFB7}" type="slidenum">
              <a:rPr lang="en-US"/>
              <a:t>15</a:t>
            </a:fld>
            <a:endParaRPr lang="en-US"/>
          </a:p>
        </p:txBody>
      </p:sp>
    </p:spTree>
    <p:extLst>
      <p:ext uri="{BB962C8B-B14F-4D97-AF65-F5344CB8AC3E}">
        <p14:creationId xmlns:p14="http://schemas.microsoft.com/office/powerpoint/2010/main" val="329227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18</a:t>
            </a:fld>
            <a:endParaRPr lang="en-US"/>
          </a:p>
        </p:txBody>
      </p:sp>
    </p:spTree>
    <p:extLst>
      <p:ext uri="{BB962C8B-B14F-4D97-AF65-F5344CB8AC3E}">
        <p14:creationId xmlns:p14="http://schemas.microsoft.com/office/powerpoint/2010/main" val="5777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2</a:t>
            </a:fld>
            <a:endParaRPr lang="en-US"/>
          </a:p>
        </p:txBody>
      </p:sp>
    </p:spTree>
    <p:extLst>
      <p:ext uri="{BB962C8B-B14F-4D97-AF65-F5344CB8AC3E}">
        <p14:creationId xmlns:p14="http://schemas.microsoft.com/office/powerpoint/2010/main" val="366627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3</a:t>
            </a:fld>
            <a:endParaRPr lang="en-US"/>
          </a:p>
        </p:txBody>
      </p:sp>
    </p:spTree>
    <p:extLst>
      <p:ext uri="{BB962C8B-B14F-4D97-AF65-F5344CB8AC3E}">
        <p14:creationId xmlns:p14="http://schemas.microsoft.com/office/powerpoint/2010/main" val="118075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4</a:t>
            </a:fld>
            <a:endParaRPr lang="en-US"/>
          </a:p>
        </p:txBody>
      </p:sp>
    </p:spTree>
    <p:extLst>
      <p:ext uri="{BB962C8B-B14F-4D97-AF65-F5344CB8AC3E}">
        <p14:creationId xmlns:p14="http://schemas.microsoft.com/office/powerpoint/2010/main" val="131124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gif of modules here</a:t>
            </a:r>
          </a:p>
        </p:txBody>
      </p:sp>
      <p:sp>
        <p:nvSpPr>
          <p:cNvPr id="4" name="Slide Number Placeholder 3"/>
          <p:cNvSpPr>
            <a:spLocks noGrp="1"/>
          </p:cNvSpPr>
          <p:nvPr>
            <p:ph type="sldNum" sz="quarter" idx="5"/>
          </p:nvPr>
        </p:nvSpPr>
        <p:spPr/>
        <p:txBody>
          <a:bodyPr/>
          <a:lstStyle/>
          <a:p>
            <a:fld id="{47BF3FC5-BA6F-4F20-9A86-8F4B0116EFB7}" type="slidenum">
              <a:rPr lang="en-US"/>
              <a:t>9</a:t>
            </a:fld>
            <a:endParaRPr lang="en-US"/>
          </a:p>
        </p:txBody>
      </p:sp>
    </p:spTree>
    <p:extLst>
      <p:ext uri="{BB962C8B-B14F-4D97-AF65-F5344CB8AC3E}">
        <p14:creationId xmlns:p14="http://schemas.microsoft.com/office/powerpoint/2010/main" val="275696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10</a:t>
            </a:fld>
            <a:endParaRPr lang="en-US"/>
          </a:p>
        </p:txBody>
      </p:sp>
    </p:spTree>
    <p:extLst>
      <p:ext uri="{BB962C8B-B14F-4D97-AF65-F5344CB8AC3E}">
        <p14:creationId xmlns:p14="http://schemas.microsoft.com/office/powerpoint/2010/main" val="46524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11</a:t>
            </a:fld>
            <a:endParaRPr lang="en-US"/>
          </a:p>
        </p:txBody>
      </p:sp>
    </p:spTree>
    <p:extLst>
      <p:ext uri="{BB962C8B-B14F-4D97-AF65-F5344CB8AC3E}">
        <p14:creationId xmlns:p14="http://schemas.microsoft.com/office/powerpoint/2010/main" val="70684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12</a:t>
            </a:fld>
            <a:endParaRPr lang="en-US"/>
          </a:p>
        </p:txBody>
      </p:sp>
    </p:spTree>
    <p:extLst>
      <p:ext uri="{BB962C8B-B14F-4D97-AF65-F5344CB8AC3E}">
        <p14:creationId xmlns:p14="http://schemas.microsoft.com/office/powerpoint/2010/main" val="36064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one: </a:t>
            </a:r>
            <a:r>
              <a:rPr lang="en-US"/>
              <a:t>Introduction slide</a:t>
            </a:r>
          </a:p>
        </p:txBody>
      </p:sp>
      <p:sp>
        <p:nvSpPr>
          <p:cNvPr id="4" name="Slide Number Placeholder 3"/>
          <p:cNvSpPr>
            <a:spLocks noGrp="1"/>
          </p:cNvSpPr>
          <p:nvPr>
            <p:ph type="sldNum" sz="quarter" idx="5"/>
          </p:nvPr>
        </p:nvSpPr>
        <p:spPr/>
        <p:txBody>
          <a:bodyPr/>
          <a:lstStyle/>
          <a:p>
            <a:fld id="{47BF3FC5-BA6F-4F20-9A86-8F4B0116EFB7}" type="slidenum">
              <a:t>13</a:t>
            </a:fld>
            <a:endParaRPr lang="en-US"/>
          </a:p>
        </p:txBody>
      </p:sp>
    </p:spTree>
    <p:extLst>
      <p:ext uri="{BB962C8B-B14F-4D97-AF65-F5344CB8AC3E}">
        <p14:creationId xmlns:p14="http://schemas.microsoft.com/office/powerpoint/2010/main" val="108452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ucd.ie/teaching/resources/inclusiveandinterculturallearning/inclusiveassessmentandfeedbac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2.gov.bc.ca/assets/gov/education/kindergarten-to-grade-12/teach/teaching-tools/digital-literacy-framework.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courses.cpe.ubc.ca/browse/ubcv/faculty-of-education/courses/online-education-digital-literacies" TargetMode="External"/><Relationship Id="rId2" Type="http://schemas.openxmlformats.org/officeDocument/2006/relationships/hyperlink" Target="https://doi.org/10.1080/07294360.2015.108738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enti.com/alt146nz4a1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CkMyb46Mv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000" y="1029118"/>
            <a:ext cx="9144000" cy="2902463"/>
          </a:xfrm>
        </p:spPr>
        <p:txBody>
          <a:bodyPr>
            <a:noAutofit/>
          </a:bodyPr>
          <a:lstStyle/>
          <a:p>
            <a:pPr algn="l"/>
            <a:r>
              <a:rPr lang="en-US" sz="10000" b="1">
                <a:solidFill>
                  <a:srgbClr val="002145"/>
                </a:solidFill>
                <a:latin typeface="Open Sans ExtraBold" pitchFamily="2" charset="0"/>
                <a:ea typeface="Open Sans ExtraBold" pitchFamily="2" charset="0"/>
                <a:cs typeface="Open Sans ExtraBold" pitchFamily="2" charset="0"/>
              </a:rPr>
              <a:t>DIGITAL LITERACIES</a:t>
            </a:r>
          </a:p>
        </p:txBody>
      </p:sp>
      <p:sp>
        <p:nvSpPr>
          <p:cNvPr id="3" name="Subtitle 2"/>
          <p:cNvSpPr>
            <a:spLocks noGrp="1"/>
          </p:cNvSpPr>
          <p:nvPr>
            <p:ph type="subTitle" idx="1"/>
          </p:nvPr>
        </p:nvSpPr>
        <p:spPr>
          <a:xfrm>
            <a:off x="677399" y="4577209"/>
            <a:ext cx="9155545" cy="1436399"/>
          </a:xfrm>
        </p:spPr>
        <p:txBody>
          <a:bodyPr vert="horz" lIns="91440" tIns="45720" rIns="91440" bIns="45720" rtlCol="0" anchor="t">
            <a:normAutofit/>
          </a:bodyPr>
          <a:lstStyle/>
          <a:p>
            <a:pPr algn="l"/>
            <a:r>
              <a:rPr lang="en-US" b="1" err="1">
                <a:solidFill>
                  <a:srgbClr val="002145"/>
                </a:solidFill>
                <a:latin typeface="Open Sans Light"/>
                <a:ea typeface="Open Sans Light"/>
                <a:cs typeface="Open Sans Light"/>
              </a:rPr>
              <a:t>Faeyza</a:t>
            </a:r>
            <a:r>
              <a:rPr lang="en-US" b="1">
                <a:solidFill>
                  <a:srgbClr val="002145"/>
                </a:solidFill>
                <a:latin typeface="Open Sans Light"/>
                <a:ea typeface="Open Sans Light"/>
                <a:cs typeface="Open Sans Light"/>
              </a:rPr>
              <a:t> Mufti, MET</a:t>
            </a:r>
            <a:r>
              <a:rPr lang="en-US" b="1" dirty="0">
                <a:solidFill>
                  <a:srgbClr val="002145"/>
                </a:solidFill>
                <a:latin typeface="Open Sans Light"/>
                <a:ea typeface="Open Sans Light"/>
                <a:cs typeface="Open Sans Light"/>
              </a:rPr>
              <a:t>, Manager, Learning Design</a:t>
            </a:r>
            <a:endParaRPr lang="en-US" b="1">
              <a:solidFill>
                <a:srgbClr val="002145"/>
              </a:solidFill>
              <a:latin typeface="Open Sans Light"/>
              <a:ea typeface="Open Sans Light"/>
              <a:cs typeface="Open Sans Light"/>
            </a:endParaRPr>
          </a:p>
          <a:p>
            <a:pPr algn="l"/>
            <a:r>
              <a:rPr lang="en-US" b="1">
                <a:solidFill>
                  <a:srgbClr val="002145"/>
                </a:solidFill>
                <a:latin typeface="Open Sans Light"/>
                <a:ea typeface="Open Sans Light"/>
                <a:cs typeface="Open Sans Light"/>
              </a:rPr>
              <a:t>Jamilee Baroud, PHD</a:t>
            </a:r>
            <a:r>
              <a:rPr lang="en-US" b="1" dirty="0">
                <a:solidFill>
                  <a:srgbClr val="002145"/>
                </a:solidFill>
                <a:latin typeface="Open Sans Light"/>
                <a:ea typeface="Open Sans Light"/>
                <a:cs typeface="Open Sans Light"/>
              </a:rPr>
              <a:t>, Curriculum &amp; Evaluation Consultant</a:t>
            </a:r>
            <a:endParaRPr lang="en-US" b="1">
              <a:solidFill>
                <a:srgbClr val="002145"/>
              </a:solidFill>
              <a:latin typeface="Open Sans Light"/>
              <a:ea typeface="Open Sans Light"/>
              <a:cs typeface="Open Sans Light"/>
            </a:endParaRPr>
          </a:p>
          <a:p>
            <a:pPr algn="l"/>
            <a:r>
              <a:rPr lang="en-US" b="1">
                <a:solidFill>
                  <a:srgbClr val="002145"/>
                </a:solidFill>
                <a:latin typeface="Open Sans Light"/>
                <a:ea typeface="Open Sans Light"/>
                <a:cs typeface="Open Sans Light"/>
              </a:rPr>
              <a:t>Gabrielle Coombs, BA</a:t>
            </a:r>
            <a:r>
              <a:rPr lang="en-US" b="1" dirty="0">
                <a:solidFill>
                  <a:srgbClr val="002145"/>
                </a:solidFill>
                <a:latin typeface="Open Sans Light"/>
                <a:ea typeface="Open Sans Light"/>
                <a:cs typeface="Open Sans Light"/>
              </a:rPr>
              <a:t>, Learning Designer</a:t>
            </a:r>
            <a:endParaRPr lang="en-US" b="1">
              <a:solidFill>
                <a:srgbClr val="002145"/>
              </a:solidFill>
              <a:latin typeface="Open Sans Light"/>
              <a:ea typeface="Open Sans Light"/>
              <a:cs typeface="Open Sans Light"/>
            </a:endParaRP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pic>
        <p:nvPicPr>
          <p:cNvPr id="8" name="Picture 8">
            <a:extLst>
              <a:ext uri="{FF2B5EF4-FFF2-40B4-BE49-F238E27FC236}">
                <a16:creationId xmlns:a16="http://schemas.microsoft.com/office/drawing/2014/main" id="{FC071A98-6DB0-6741-DD02-0B03428C5304}"/>
              </a:ext>
            </a:extLst>
          </p:cNvPr>
          <p:cNvPicPr>
            <a:picLocks noChangeAspect="1"/>
          </p:cNvPicPr>
          <p:nvPr/>
        </p:nvPicPr>
        <p:blipFill>
          <a:blip r:embed="rId3"/>
          <a:stretch>
            <a:fillRect/>
          </a:stretch>
        </p:blipFill>
        <p:spPr>
          <a:xfrm>
            <a:off x="10895011" y="5206117"/>
            <a:ext cx="590199" cy="80609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8981" y="2293591"/>
            <a:ext cx="9601852" cy="4000538"/>
          </a:xfrm>
        </p:spPr>
        <p:txBody>
          <a:bodyPr vert="horz" lIns="91440" tIns="45720" rIns="91440" bIns="45720" rtlCol="0" anchor="t">
            <a:normAutofit/>
          </a:bodyPr>
          <a:lstStyle/>
          <a:p>
            <a:pPr marL="342900" indent="-342900" algn="l">
              <a:buChar char="•"/>
            </a:pPr>
            <a:r>
              <a:rPr lang="en-US" sz="2800">
                <a:latin typeface="Open Sans Light"/>
                <a:ea typeface="Open Sans Light"/>
                <a:cs typeface="Open Sans Light"/>
              </a:rPr>
              <a:t>UBC has more 'untraditional' students than ever before</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Char char="•"/>
            </a:pPr>
            <a:r>
              <a:rPr lang="en-US" sz="2800">
                <a:latin typeface="Open Sans Light"/>
                <a:ea typeface="Open Sans Light"/>
                <a:cs typeface="Open Sans Light"/>
              </a:rPr>
              <a:t>Diversity ≠ equity and access</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Font typeface="Arial,Sans-Serif" panose="020B0604020202020204" pitchFamily="34" charset="0"/>
              <a:buChar char="•"/>
            </a:pPr>
            <a:r>
              <a:rPr lang="en-US" sz="2800">
                <a:latin typeface="Open Sans Light"/>
                <a:ea typeface="Open Sans Light"/>
                <a:cs typeface="Open Sans Light"/>
              </a:rPr>
              <a:t>We have an obligation to challenge barriers to access</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Font typeface="Arial,Sans-Serif" panose="020B0604020202020204" pitchFamily="34" charset="0"/>
              <a:buChar char="•"/>
            </a:pPr>
            <a:r>
              <a:rPr lang="en-US" sz="2800">
                <a:latin typeface="Open Sans Light"/>
                <a:ea typeface="Open Sans Light"/>
                <a:cs typeface="Open Sans Light"/>
              </a:rPr>
              <a:t>Digital Literacies helps challenge these barriers</a:t>
            </a:r>
          </a:p>
          <a:p>
            <a:pPr marL="342900" indent="-342900" algn="l">
              <a:buChar char="•"/>
            </a:pPr>
            <a:endParaRPr lang="en-US">
              <a:latin typeface="Open Sans Light"/>
              <a:ea typeface="Open Sans Light"/>
              <a:cs typeface="Open Sans Light"/>
            </a:endParaRP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2" name="Title 1">
            <a:extLst>
              <a:ext uri="{FF2B5EF4-FFF2-40B4-BE49-F238E27FC236}">
                <a16:creationId xmlns:a16="http://schemas.microsoft.com/office/drawing/2014/main" id="{D74F759E-CC37-C818-2848-AB6B87D4213B}"/>
              </a:ext>
            </a:extLst>
          </p:cNvPr>
          <p:cNvSpPr txBox="1">
            <a:spLocks/>
          </p:cNvSpPr>
          <p:nvPr/>
        </p:nvSpPr>
        <p:spPr>
          <a:xfrm>
            <a:off x="688975" y="1029375"/>
            <a:ext cx="12065480"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Inclusive Design and Digital Literacy</a:t>
            </a:r>
            <a:endParaRPr lang="en-US" sz="4500">
              <a:cs typeface="Calibri Light"/>
            </a:endParaRPr>
          </a:p>
        </p:txBody>
      </p:sp>
    </p:spTree>
    <p:extLst>
      <p:ext uri="{BB962C8B-B14F-4D97-AF65-F5344CB8AC3E}">
        <p14:creationId xmlns:p14="http://schemas.microsoft.com/office/powerpoint/2010/main" val="38696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1167" y="2306419"/>
            <a:ext cx="10597444" cy="3441459"/>
          </a:xfrm>
        </p:spPr>
        <p:txBody>
          <a:bodyPr vert="horz" lIns="91440" tIns="45720" rIns="91440" bIns="45720" rtlCol="0" anchor="t">
            <a:noAutofit/>
          </a:bodyPr>
          <a:lstStyle/>
          <a:p>
            <a:pPr marL="457200" indent="-457200" algn="l">
              <a:buChar char="•"/>
            </a:pPr>
            <a:r>
              <a:rPr lang="en-US" sz="2800">
                <a:latin typeface="Open Sans Light"/>
                <a:ea typeface="Verdana"/>
                <a:cs typeface="Open Sans Light"/>
              </a:rPr>
              <a:t>How can instructors and students alike feel seen and heard in their courses, and how can we design our courses to honor that and to ensure that we are pushing for equitable learning experiences?</a:t>
            </a:r>
            <a:endParaRPr lang="en-US" sz="2800">
              <a:latin typeface="Open Sans Light"/>
              <a:ea typeface="Open Sans"/>
              <a:cs typeface="Open Sans Light"/>
            </a:endParaRPr>
          </a:p>
          <a:p>
            <a:pPr marL="457200" indent="-457200" algn="l">
              <a:buChar char="•"/>
            </a:pPr>
            <a:endParaRPr lang="en-US" sz="2800">
              <a:latin typeface="Open Sans Light"/>
              <a:ea typeface="Verdana"/>
              <a:cs typeface="Open Sans Light"/>
            </a:endParaRPr>
          </a:p>
          <a:p>
            <a:pPr marL="457200" indent="-457200" algn="l">
              <a:buChar char="•"/>
            </a:pPr>
            <a:r>
              <a:rPr lang="en-US" sz="2800">
                <a:latin typeface="Open Sans Light"/>
                <a:ea typeface="Verdana"/>
                <a:cs typeface="Open Sans Light"/>
              </a:rPr>
              <a:t>How can all students and instructors feel confident in engaging with online learning because they feel welcome and capable, and how can we give voice to those who historically have been denied that opportunity?</a:t>
            </a:r>
          </a:p>
          <a:p>
            <a:pPr algn="l"/>
            <a:endParaRPr lang="en-US">
              <a:latin typeface="Open Sans Light"/>
              <a:ea typeface="Open Sans Light"/>
              <a:cs typeface="Open Sans Light"/>
            </a:endParaRP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4" name="Title 1">
            <a:extLst>
              <a:ext uri="{FF2B5EF4-FFF2-40B4-BE49-F238E27FC236}">
                <a16:creationId xmlns:a16="http://schemas.microsoft.com/office/drawing/2014/main" id="{70F30AF5-97BE-5F85-38D3-88637CB3F589}"/>
              </a:ext>
            </a:extLst>
          </p:cNvPr>
          <p:cNvSpPr txBox="1">
            <a:spLocks/>
          </p:cNvSpPr>
          <p:nvPr/>
        </p:nvSpPr>
        <p:spPr>
          <a:xfrm>
            <a:off x="688975" y="1029375"/>
            <a:ext cx="12065480"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Inclusive Design and Digital Literacy</a:t>
            </a:r>
            <a:endParaRPr lang="en-US" sz="4500">
              <a:cs typeface="Calibri Light"/>
            </a:endParaRPr>
          </a:p>
        </p:txBody>
      </p:sp>
    </p:spTree>
    <p:extLst>
      <p:ext uri="{BB962C8B-B14F-4D97-AF65-F5344CB8AC3E}">
        <p14:creationId xmlns:p14="http://schemas.microsoft.com/office/powerpoint/2010/main" val="319247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506" y="2293591"/>
            <a:ext cx="10081105" cy="3422216"/>
          </a:xfrm>
        </p:spPr>
        <p:txBody>
          <a:bodyPr vert="horz" lIns="91440" tIns="45720" rIns="91440" bIns="45720" rtlCol="0" anchor="t">
            <a:normAutofit/>
          </a:bodyPr>
          <a:lstStyle/>
          <a:p>
            <a:pPr marL="342900" indent="-342900" algn="l">
              <a:buChar char="•"/>
            </a:pPr>
            <a:r>
              <a:rPr lang="en-US" sz="2800">
                <a:latin typeface="Open Sans Light"/>
                <a:ea typeface="Open Sans Light"/>
                <a:cs typeface="Open Sans Light"/>
              </a:rPr>
              <a:t>Disability encompasses a broad range of lived experience</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Char char="•"/>
            </a:pPr>
            <a:r>
              <a:rPr lang="en-US" sz="2800">
                <a:latin typeface="Open Sans Light"/>
                <a:ea typeface="Open Sans Light"/>
                <a:cs typeface="Open Sans Light"/>
              </a:rPr>
              <a:t>Not all students with disabilities seek accommodations</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Char char="•"/>
            </a:pPr>
            <a:r>
              <a:rPr lang="en-US" sz="2800">
                <a:latin typeface="Open Sans Light"/>
                <a:ea typeface="Open Sans Light"/>
                <a:cs typeface="Open Sans Light"/>
              </a:rPr>
              <a:t>Seeking accommodations in and of itself is exhausting</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Char char="•"/>
            </a:pPr>
            <a:endParaRPr lang="en-US">
              <a:latin typeface="Open Sans Light"/>
              <a:ea typeface="Open Sans Light"/>
              <a:cs typeface="Open Sans Light"/>
            </a:endParaRP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2" name="Title 1">
            <a:extLst>
              <a:ext uri="{FF2B5EF4-FFF2-40B4-BE49-F238E27FC236}">
                <a16:creationId xmlns:a16="http://schemas.microsoft.com/office/drawing/2014/main" id="{D74F759E-CC37-C818-2848-AB6B87D4213B}"/>
              </a:ext>
            </a:extLst>
          </p:cNvPr>
          <p:cNvSpPr txBox="1">
            <a:spLocks/>
          </p:cNvSpPr>
          <p:nvPr/>
        </p:nvSpPr>
        <p:spPr>
          <a:xfrm>
            <a:off x="688975" y="1029375"/>
            <a:ext cx="12065480"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Deeper Dive: Accessibility</a:t>
            </a:r>
            <a:endParaRPr lang="en-US"/>
          </a:p>
        </p:txBody>
      </p:sp>
    </p:spTree>
    <p:extLst>
      <p:ext uri="{BB962C8B-B14F-4D97-AF65-F5344CB8AC3E}">
        <p14:creationId xmlns:p14="http://schemas.microsoft.com/office/powerpoint/2010/main" val="360860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506" y="2293591"/>
            <a:ext cx="5255106" cy="3422216"/>
          </a:xfrm>
        </p:spPr>
        <p:txBody>
          <a:bodyPr vert="horz" lIns="91440" tIns="45720" rIns="91440" bIns="45720" rtlCol="0" anchor="t">
            <a:normAutofit/>
          </a:bodyPr>
          <a:lstStyle/>
          <a:p>
            <a:pPr marL="342900" indent="-342900" algn="l">
              <a:buChar char="•"/>
            </a:pPr>
            <a:r>
              <a:rPr lang="en-US" sz="2800">
                <a:latin typeface="Open Sans Light"/>
                <a:ea typeface="Open Sans Light"/>
                <a:cs typeface="Open Sans Light"/>
              </a:rPr>
              <a:t>Universal Design for Learning</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Char char="•"/>
            </a:pPr>
            <a:r>
              <a:rPr lang="en-US" sz="2800">
                <a:latin typeface="Open Sans Light"/>
                <a:ea typeface="Open Sans Light"/>
                <a:cs typeface="Open Sans Light"/>
              </a:rPr>
              <a:t>Digital Maker Technologies as Inclusive Assessment</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Char char="•"/>
            </a:pPr>
            <a:r>
              <a:rPr lang="en-US" sz="2800">
                <a:latin typeface="Open Sans Light"/>
                <a:ea typeface="Open Sans Light"/>
                <a:cs typeface="Open Sans Light"/>
              </a:rPr>
              <a:t>Web Accessibility</a:t>
            </a:r>
            <a:br>
              <a:rPr lang="en-US" sz="2800">
                <a:latin typeface="Open Sans Light"/>
                <a:ea typeface="Open Sans Light"/>
                <a:cs typeface="Open Sans Light"/>
              </a:rPr>
            </a:br>
            <a:endParaRPr lang="en-US" sz="2800">
              <a:latin typeface="Open Sans Light"/>
              <a:ea typeface="Open Sans Light"/>
              <a:cs typeface="Open Sans Light"/>
            </a:endParaRPr>
          </a:p>
          <a:p>
            <a:pPr marL="342900" indent="-342900" algn="l">
              <a:buChar char="•"/>
            </a:pPr>
            <a:endParaRPr lang="en-US">
              <a:latin typeface="Open Sans Light"/>
              <a:ea typeface="Open Sans Light"/>
              <a:cs typeface="Open Sans Light"/>
            </a:endParaRP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2" name="Title 1">
            <a:extLst>
              <a:ext uri="{FF2B5EF4-FFF2-40B4-BE49-F238E27FC236}">
                <a16:creationId xmlns:a16="http://schemas.microsoft.com/office/drawing/2014/main" id="{D74F759E-CC37-C818-2848-AB6B87D4213B}"/>
              </a:ext>
            </a:extLst>
          </p:cNvPr>
          <p:cNvSpPr txBox="1">
            <a:spLocks/>
          </p:cNvSpPr>
          <p:nvPr/>
        </p:nvSpPr>
        <p:spPr>
          <a:xfrm>
            <a:off x="688975" y="1029375"/>
            <a:ext cx="12065480"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Accessibility and Inclusive Design</a:t>
            </a:r>
            <a:endParaRPr lang="en-US"/>
          </a:p>
        </p:txBody>
      </p:sp>
      <p:pic>
        <p:nvPicPr>
          <p:cNvPr id="2" name="Picture 3" descr="A picture containing diagram&#10;&#10;Description automatically generated">
            <a:extLst>
              <a:ext uri="{FF2B5EF4-FFF2-40B4-BE49-F238E27FC236}">
                <a16:creationId xmlns:a16="http://schemas.microsoft.com/office/drawing/2014/main" id="{00EB39B7-D908-03EE-CDDB-B6CDBC0E5B00}"/>
              </a:ext>
            </a:extLst>
          </p:cNvPr>
          <p:cNvPicPr>
            <a:picLocks noChangeAspect="1"/>
          </p:cNvPicPr>
          <p:nvPr/>
        </p:nvPicPr>
        <p:blipFill>
          <a:blip r:embed="rId3"/>
          <a:stretch>
            <a:fillRect/>
          </a:stretch>
        </p:blipFill>
        <p:spPr>
          <a:xfrm>
            <a:off x="6629400" y="2490777"/>
            <a:ext cx="4782255" cy="2878336"/>
          </a:xfrm>
          <a:prstGeom prst="rect">
            <a:avLst/>
          </a:prstGeom>
        </p:spPr>
      </p:pic>
      <p:sp>
        <p:nvSpPr>
          <p:cNvPr id="4" name="TextBox 1">
            <a:extLst>
              <a:ext uri="{FF2B5EF4-FFF2-40B4-BE49-F238E27FC236}">
                <a16:creationId xmlns:a16="http://schemas.microsoft.com/office/drawing/2014/main" id="{7908DBA2-2448-F0A5-9BD3-7A2537E5F0C0}"/>
              </a:ext>
            </a:extLst>
          </p:cNvPr>
          <p:cNvSpPr txBox="1"/>
          <p:nvPr/>
        </p:nvSpPr>
        <p:spPr>
          <a:xfrm>
            <a:off x="7347480" y="5351816"/>
            <a:ext cx="380153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Open Sans Light"/>
                <a:ea typeface="Calibri Light"/>
                <a:cs typeface="Calibri"/>
                <a:hlinkClick r:id="rId4"/>
              </a:rPr>
              <a:t>UCD Teaching and Learning (2023)</a:t>
            </a:r>
            <a:endParaRPr lang="en-US" dirty="0">
              <a:latin typeface="Open Sans Light"/>
              <a:ea typeface="Calibri Light"/>
              <a:cs typeface="Calibri Light"/>
            </a:endParaRPr>
          </a:p>
        </p:txBody>
      </p:sp>
    </p:spTree>
    <p:extLst>
      <p:ext uri="{BB962C8B-B14F-4D97-AF65-F5344CB8AC3E}">
        <p14:creationId xmlns:p14="http://schemas.microsoft.com/office/powerpoint/2010/main" val="315660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2" name="Title 1">
            <a:extLst>
              <a:ext uri="{FF2B5EF4-FFF2-40B4-BE49-F238E27FC236}">
                <a16:creationId xmlns:a16="http://schemas.microsoft.com/office/drawing/2014/main" id="{D74F759E-CC37-C818-2848-AB6B87D4213B}"/>
              </a:ext>
            </a:extLst>
          </p:cNvPr>
          <p:cNvSpPr txBox="1">
            <a:spLocks/>
          </p:cNvSpPr>
          <p:nvPr/>
        </p:nvSpPr>
        <p:spPr>
          <a:xfrm>
            <a:off x="688975" y="1029375"/>
            <a:ext cx="12065480"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Inclusive Assessment</a:t>
            </a:r>
            <a:endParaRPr lang="en-US"/>
          </a:p>
        </p:txBody>
      </p:sp>
      <p:sp>
        <p:nvSpPr>
          <p:cNvPr id="11" name="Content Placeholder 2">
            <a:extLst>
              <a:ext uri="{FF2B5EF4-FFF2-40B4-BE49-F238E27FC236}">
                <a16:creationId xmlns:a16="http://schemas.microsoft.com/office/drawing/2014/main" id="{BF6F134B-AB08-5E91-A4E5-6589DE385C4E}"/>
              </a:ext>
            </a:extLst>
          </p:cNvPr>
          <p:cNvSpPr txBox="1">
            <a:spLocks/>
          </p:cNvSpPr>
          <p:nvPr/>
        </p:nvSpPr>
        <p:spPr>
          <a:xfrm>
            <a:off x="2527178" y="2297691"/>
            <a:ext cx="8622014" cy="440163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777240">
              <a:lnSpc>
                <a:spcPct val="100000"/>
              </a:lnSpc>
              <a:spcBef>
                <a:spcPts val="800"/>
              </a:spcBef>
            </a:pPr>
            <a:r>
              <a:rPr lang="en-US" sz="2800">
                <a:latin typeface="Open Sans Light"/>
                <a:ea typeface="+mn-lt"/>
                <a:cs typeface="+mn-lt"/>
              </a:rPr>
              <a:t>Poor performance is often</a:t>
            </a:r>
            <a:r>
              <a:rPr lang="en-US" sz="2800" b="1">
                <a:solidFill>
                  <a:srgbClr val="991E66"/>
                </a:solidFill>
                <a:latin typeface="Open Sans Light"/>
                <a:ea typeface="+mn-lt"/>
                <a:cs typeface="+mn-lt"/>
              </a:rPr>
              <a:t> </a:t>
            </a:r>
            <a:r>
              <a:rPr lang="en-US" sz="2800" b="1">
                <a:solidFill>
                  <a:srgbClr val="991E66"/>
                </a:solidFill>
                <a:latin typeface="Open Sans"/>
                <a:ea typeface="+mn-lt"/>
                <a:cs typeface="+mn-lt"/>
              </a:rPr>
              <a:t>assumed to be a problem with the student rather than the assessment</a:t>
            </a:r>
            <a:r>
              <a:rPr lang="en-US" sz="2800">
                <a:latin typeface="Open Sans Light"/>
                <a:ea typeface="+mn-lt"/>
                <a:cs typeface="+mn-lt"/>
              </a:rPr>
              <a:t>. This deficit framing meant that the “problem” could be </a:t>
            </a:r>
            <a:r>
              <a:rPr lang="en-US" sz="2800" b="1">
                <a:solidFill>
                  <a:srgbClr val="991E66"/>
                </a:solidFill>
                <a:latin typeface="Open Sans"/>
                <a:ea typeface="+mn-lt"/>
                <a:cs typeface="+mn-lt"/>
              </a:rPr>
              <a:t>resolved through student- focused measures</a:t>
            </a:r>
            <a:r>
              <a:rPr lang="en-US" sz="2800">
                <a:latin typeface="Open Sans Light"/>
                <a:ea typeface="+mn-lt"/>
                <a:cs typeface="+mn-lt"/>
              </a:rPr>
              <a:t> such as individual accommodations and/or additional support (O’Shea et al., 2016), rather than considering what could be problematic about the assessment.</a:t>
            </a:r>
            <a:endParaRPr lang="en-US">
              <a:latin typeface="Calibri" panose="020F0502020204030204"/>
              <a:ea typeface="+mn-lt"/>
              <a:cs typeface="+mn-lt"/>
            </a:endParaRPr>
          </a:p>
          <a:p>
            <a:pPr algn="l" defTabSz="777240">
              <a:lnSpc>
                <a:spcPct val="100000"/>
              </a:lnSpc>
              <a:spcBef>
                <a:spcPts val="800"/>
              </a:spcBef>
            </a:pPr>
            <a:endParaRPr lang="en-US">
              <a:latin typeface="Calibri" panose="020F0502020204030204"/>
              <a:ea typeface="+mn-lt"/>
              <a:cs typeface="+mn-lt"/>
            </a:endParaRPr>
          </a:p>
          <a:p>
            <a:pPr algn="r" defTabSz="777240">
              <a:spcBef>
                <a:spcPts val="850"/>
              </a:spcBef>
            </a:pPr>
            <a:r>
              <a:rPr lang="en-US" i="1">
                <a:latin typeface="Open Sans Light"/>
                <a:ea typeface="Open Sans Light"/>
                <a:cs typeface="+mn-lt"/>
              </a:rPr>
              <a:t>(</a:t>
            </a:r>
            <a:r>
              <a:rPr lang="en-US" i="1">
                <a:solidFill>
                  <a:srgbClr val="000000"/>
                </a:solidFill>
                <a:latin typeface="Open Sans Light"/>
                <a:ea typeface="Open Sans Light"/>
                <a:cs typeface="Calibri"/>
              </a:rPr>
              <a:t>Tai et al., 2022) </a:t>
            </a:r>
            <a:endParaRPr lang="en-US" sz="2000" i="1">
              <a:cs typeface="Calibri"/>
            </a:endParaRPr>
          </a:p>
        </p:txBody>
      </p:sp>
      <p:pic>
        <p:nvPicPr>
          <p:cNvPr id="8" name="Picture 4" descr="Logo&#10;&#10;Description automatically generated">
            <a:extLst>
              <a:ext uri="{FF2B5EF4-FFF2-40B4-BE49-F238E27FC236}">
                <a16:creationId xmlns:a16="http://schemas.microsoft.com/office/drawing/2014/main" id="{FC30D285-F67A-45A3-DFCE-80030CE988AD}"/>
              </a:ext>
            </a:extLst>
          </p:cNvPr>
          <p:cNvPicPr>
            <a:picLocks noChangeAspect="1"/>
          </p:cNvPicPr>
          <p:nvPr/>
        </p:nvPicPr>
        <p:blipFill>
          <a:blip r:embed="rId3"/>
          <a:stretch>
            <a:fillRect/>
          </a:stretch>
        </p:blipFill>
        <p:spPr>
          <a:xfrm>
            <a:off x="695381" y="2576139"/>
            <a:ext cx="1433969" cy="1073323"/>
          </a:xfrm>
          <a:prstGeom prst="rect">
            <a:avLst/>
          </a:prstGeom>
        </p:spPr>
      </p:pic>
    </p:spTree>
    <p:extLst>
      <p:ext uri="{BB962C8B-B14F-4D97-AF65-F5344CB8AC3E}">
        <p14:creationId xmlns:p14="http://schemas.microsoft.com/office/powerpoint/2010/main" val="314861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BE15C-3F0F-92F0-C47A-00A83CC2BC8E}"/>
              </a:ext>
            </a:extLst>
          </p:cNvPr>
          <p:cNvSpPr>
            <a:spLocks noGrp="1"/>
          </p:cNvSpPr>
          <p:nvPr>
            <p:ph idx="1"/>
          </p:nvPr>
        </p:nvSpPr>
        <p:spPr>
          <a:xfrm>
            <a:off x="2530202" y="2573514"/>
            <a:ext cx="8971765" cy="4273726"/>
          </a:xfrm>
        </p:spPr>
        <p:txBody>
          <a:bodyPr vert="horz" lIns="91440" tIns="45720" rIns="91440" bIns="45720" rtlCol="0" anchor="t">
            <a:normAutofit/>
          </a:bodyPr>
          <a:lstStyle/>
          <a:p>
            <a:pPr marL="0" indent="0">
              <a:lnSpc>
                <a:spcPct val="100000"/>
              </a:lnSpc>
              <a:buNone/>
            </a:pPr>
            <a:r>
              <a:rPr lang="en-US">
                <a:solidFill>
                  <a:srgbClr val="002145"/>
                </a:solidFill>
                <a:latin typeface="Open Sans Light"/>
                <a:ea typeface="+mn-lt"/>
                <a:cs typeface="+mn-lt"/>
              </a:rPr>
              <a:t>"I found it important to </a:t>
            </a:r>
            <a:r>
              <a:rPr lang="en-US" b="1">
                <a:solidFill>
                  <a:srgbClr val="991E66"/>
                </a:solidFill>
                <a:latin typeface="Open Sans"/>
                <a:ea typeface="+mn-lt"/>
                <a:cs typeface="+mn-lt"/>
              </a:rPr>
              <a:t>go over my biases</a:t>
            </a:r>
            <a:r>
              <a:rPr lang="en-US">
                <a:solidFill>
                  <a:srgbClr val="002145"/>
                </a:solidFill>
                <a:latin typeface="Open Sans Light"/>
                <a:ea typeface="+mn-lt"/>
                <a:cs typeface="+mn-lt"/>
              </a:rPr>
              <a:t> when it comes to understanding the internet and how people interact on various platforms. All of the modules helped me come up with ideas for diverse learners and has opened up my mind to new online teaching formats and the delivery of content, support, encouragement, and assessment."</a:t>
            </a:r>
            <a:endParaRPr lang="en-US">
              <a:latin typeface="Open Sans Light"/>
              <a:ea typeface="+mn-lt"/>
              <a:cs typeface="+mn-lt"/>
            </a:endParaRPr>
          </a:p>
          <a:p>
            <a:pPr>
              <a:buNone/>
            </a:pPr>
            <a:endParaRPr lang="en-US" i="1">
              <a:solidFill>
                <a:srgbClr val="002145"/>
              </a:solidFill>
              <a:latin typeface="Open Sans Light"/>
              <a:ea typeface="+mn-lt"/>
              <a:cs typeface="+mn-lt"/>
            </a:endParaRPr>
          </a:p>
          <a:p>
            <a:pPr algn="r">
              <a:buNone/>
            </a:pPr>
            <a:r>
              <a:rPr lang="en-US" sz="2400" i="1">
                <a:solidFill>
                  <a:srgbClr val="002145"/>
                </a:solidFill>
                <a:latin typeface="Open Sans"/>
                <a:ea typeface="+mn-lt"/>
                <a:cs typeface="+mn-lt"/>
              </a:rPr>
              <a:t>Digital Literacies Feedback Survey Response </a:t>
            </a:r>
            <a:endParaRPr lang="en-US" sz="2400" i="1">
              <a:latin typeface="Open Sans"/>
              <a:ea typeface="+mn-lt"/>
              <a:cs typeface="+mn-lt"/>
            </a:endParaRPr>
          </a:p>
          <a:p>
            <a:pPr>
              <a:buNone/>
            </a:pPr>
            <a:endParaRPr lang="en-US">
              <a:latin typeface="Calibri" panose="020F0502020204030204"/>
              <a:ea typeface="Calibri" panose="020F0502020204030204"/>
              <a:cs typeface="+mn-lt"/>
            </a:endParaRPr>
          </a:p>
        </p:txBody>
      </p:sp>
      <p:cxnSp>
        <p:nvCxnSpPr>
          <p:cNvPr id="6" name="Straight Connector 5">
            <a:extLst>
              <a:ext uri="{FF2B5EF4-FFF2-40B4-BE49-F238E27FC236}">
                <a16:creationId xmlns:a16="http://schemas.microsoft.com/office/drawing/2014/main" id="{DFEE9324-9D00-967E-567C-564570B9346E}"/>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35D2F4-BD12-209F-A0E1-5BF636EE2975}"/>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0" name="TextBox 9">
            <a:extLst>
              <a:ext uri="{FF2B5EF4-FFF2-40B4-BE49-F238E27FC236}">
                <a16:creationId xmlns:a16="http://schemas.microsoft.com/office/drawing/2014/main" id="{E34440D3-1118-EF27-F498-D4375077A5A6}"/>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pic>
        <p:nvPicPr>
          <p:cNvPr id="9" name="Picture 4" descr="Logo&#10;&#10;Description automatically generated">
            <a:extLst>
              <a:ext uri="{FF2B5EF4-FFF2-40B4-BE49-F238E27FC236}">
                <a16:creationId xmlns:a16="http://schemas.microsoft.com/office/drawing/2014/main" id="{4D54F671-0185-1285-9FDB-D01D8D1DF058}"/>
              </a:ext>
            </a:extLst>
          </p:cNvPr>
          <p:cNvPicPr>
            <a:picLocks noChangeAspect="1"/>
          </p:cNvPicPr>
          <p:nvPr/>
        </p:nvPicPr>
        <p:blipFill>
          <a:blip r:embed="rId3"/>
          <a:stretch>
            <a:fillRect/>
          </a:stretch>
        </p:blipFill>
        <p:spPr>
          <a:xfrm>
            <a:off x="695381" y="2576139"/>
            <a:ext cx="1433969" cy="1073323"/>
          </a:xfrm>
          <a:prstGeom prst="rect">
            <a:avLst/>
          </a:prstGeom>
        </p:spPr>
      </p:pic>
      <p:sp>
        <p:nvSpPr>
          <p:cNvPr id="4" name="Title 1">
            <a:extLst>
              <a:ext uri="{FF2B5EF4-FFF2-40B4-BE49-F238E27FC236}">
                <a16:creationId xmlns:a16="http://schemas.microsoft.com/office/drawing/2014/main" id="{5A822755-F336-E3E3-A456-6E813C3B572C}"/>
              </a:ext>
            </a:extLst>
          </p:cNvPr>
          <p:cNvSpPr txBox="1">
            <a:spLocks/>
          </p:cNvSpPr>
          <p:nvPr/>
        </p:nvSpPr>
        <p:spPr>
          <a:xfrm>
            <a:off x="684173" y="1191216"/>
            <a:ext cx="10920539" cy="851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Feedback</a:t>
            </a:r>
            <a:endParaRPr lang="en-US"/>
          </a:p>
        </p:txBody>
      </p:sp>
    </p:spTree>
    <p:extLst>
      <p:ext uri="{BB962C8B-B14F-4D97-AF65-F5344CB8AC3E}">
        <p14:creationId xmlns:p14="http://schemas.microsoft.com/office/powerpoint/2010/main" val="231563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7BC33-A18B-7EA1-F324-B1FE55E6F766}"/>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cs typeface="Calibri"/>
            </a:endParaRPr>
          </a:p>
          <a:p>
            <a:pPr marL="0" indent="0" algn="ctr">
              <a:lnSpc>
                <a:spcPct val="100000"/>
              </a:lnSpc>
              <a:buNone/>
            </a:pPr>
            <a:r>
              <a:rPr lang="en-US" sz="4000">
                <a:latin typeface="Open Sans"/>
                <a:ea typeface="+mn-lt"/>
                <a:cs typeface="+mn-lt"/>
              </a:rPr>
              <a:t>Consuming.  </a:t>
            </a:r>
            <a:r>
              <a:rPr lang="en-US" sz="4000" b="1">
                <a:solidFill>
                  <a:srgbClr val="991E66"/>
                </a:solidFill>
                <a:latin typeface="Open Sans"/>
                <a:ea typeface="+mn-lt"/>
                <a:cs typeface="+mn-lt"/>
              </a:rPr>
              <a:t>Creating.  Communicating.</a:t>
            </a:r>
            <a:endParaRPr lang="en-US" sz="4000">
              <a:solidFill>
                <a:srgbClr val="991E66"/>
              </a:solidFill>
              <a:latin typeface="Open Sans"/>
              <a:ea typeface="+mn-lt"/>
              <a:cs typeface="+mn-lt"/>
            </a:endParaRPr>
          </a:p>
          <a:p>
            <a:endParaRPr lang="en-US">
              <a:cs typeface="Calibri"/>
            </a:endParaRPr>
          </a:p>
        </p:txBody>
      </p:sp>
      <p:cxnSp>
        <p:nvCxnSpPr>
          <p:cNvPr id="5" name="Straight Connector 4">
            <a:extLst>
              <a:ext uri="{FF2B5EF4-FFF2-40B4-BE49-F238E27FC236}">
                <a16:creationId xmlns:a16="http://schemas.microsoft.com/office/drawing/2014/main" id="{B6CDD57C-D9E1-ED82-DEF3-469F1963D5E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EA8DDD-F3D4-97FA-A53B-4E3D5C0246BA}"/>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9" name="TextBox 8">
            <a:extLst>
              <a:ext uri="{FF2B5EF4-FFF2-40B4-BE49-F238E27FC236}">
                <a16:creationId xmlns:a16="http://schemas.microsoft.com/office/drawing/2014/main" id="{2975891C-DB6A-7C36-1E25-D631D22E1B2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Tree>
    <p:extLst>
      <p:ext uri="{BB962C8B-B14F-4D97-AF65-F5344CB8AC3E}">
        <p14:creationId xmlns:p14="http://schemas.microsoft.com/office/powerpoint/2010/main" val="138922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3EC570-987A-79B7-2DFD-635C3F347D45}"/>
              </a:ext>
            </a:extLst>
          </p:cNvPr>
          <p:cNvSpPr>
            <a:spLocks noGrp="1"/>
          </p:cNvSpPr>
          <p:nvPr>
            <p:ph idx="1"/>
          </p:nvPr>
        </p:nvSpPr>
        <p:spPr>
          <a:xfrm>
            <a:off x="690489" y="2729631"/>
            <a:ext cx="9966930" cy="3195624"/>
          </a:xfrm>
        </p:spPr>
        <p:txBody>
          <a:bodyPr vert="horz" lIns="91440" tIns="45720" rIns="91440" bIns="45720" rtlCol="0" anchor="t">
            <a:noAutofit/>
          </a:bodyPr>
          <a:lstStyle/>
          <a:p>
            <a:pPr marL="0" indent="0" defTabSz="777240">
              <a:spcBef>
                <a:spcPts val="850"/>
              </a:spcBef>
              <a:buNone/>
            </a:pPr>
            <a:endParaRPr lang="en-US">
              <a:latin typeface="Arial"/>
              <a:ea typeface="Open Sans"/>
              <a:cs typeface="Arial"/>
            </a:endParaRPr>
          </a:p>
          <a:p>
            <a:pPr marL="0" indent="0" defTabSz="777240">
              <a:spcBef>
                <a:spcPts val="850"/>
              </a:spcBef>
              <a:buNone/>
            </a:pPr>
            <a:endParaRPr lang="en-US" kern="1200">
              <a:latin typeface="Open Sans Light"/>
              <a:ea typeface="Open Sans"/>
              <a:cs typeface="Calibri" panose="020F0502020204030204"/>
            </a:endParaRPr>
          </a:p>
          <a:p>
            <a:pPr marL="0" indent="0" defTabSz="777240">
              <a:buNone/>
            </a:pPr>
            <a:endParaRPr lang="en-US" sz="2400" kern="1200">
              <a:latin typeface="Open Sans Light"/>
              <a:ea typeface="Open Sans"/>
              <a:cs typeface="Calibri" panose="020F0502020204030204"/>
            </a:endParaRPr>
          </a:p>
        </p:txBody>
      </p:sp>
      <p:sp>
        <p:nvSpPr>
          <p:cNvPr id="7" name="Content Placeholder 2">
            <a:extLst>
              <a:ext uri="{FF2B5EF4-FFF2-40B4-BE49-F238E27FC236}">
                <a16:creationId xmlns:a16="http://schemas.microsoft.com/office/drawing/2014/main" id="{483DDCCF-9AD1-5918-B520-4279FD099085}"/>
              </a:ext>
            </a:extLst>
          </p:cNvPr>
          <p:cNvSpPr txBox="1">
            <a:spLocks/>
          </p:cNvSpPr>
          <p:nvPr/>
        </p:nvSpPr>
        <p:spPr>
          <a:xfrm>
            <a:off x="5811151" y="5343621"/>
            <a:ext cx="5305817" cy="815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77240">
              <a:spcBef>
                <a:spcPts val="850"/>
              </a:spcBef>
              <a:buNone/>
            </a:pPr>
            <a:endParaRPr lang="en-US" sz="2040" kern="1200">
              <a:solidFill>
                <a:schemeClr val="tx1"/>
              </a:solidFill>
              <a:latin typeface="+mn-lt"/>
              <a:ea typeface="+mn-ea"/>
              <a:cs typeface="Calibri" panose="020F0502020204030204"/>
            </a:endParaRPr>
          </a:p>
          <a:p>
            <a:pPr lvl="1"/>
            <a:endParaRPr lang="en-US" sz="2400">
              <a:cs typeface="Calibri" panose="020F0502020204030204"/>
            </a:endParaRPr>
          </a:p>
        </p:txBody>
      </p:sp>
      <p:cxnSp>
        <p:nvCxnSpPr>
          <p:cNvPr id="8" name="Straight Connector 7">
            <a:extLst>
              <a:ext uri="{FF2B5EF4-FFF2-40B4-BE49-F238E27FC236}">
                <a16:creationId xmlns:a16="http://schemas.microsoft.com/office/drawing/2014/main" id="{713095AE-B34C-8BC0-0C27-04828C72CD06}"/>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110159-9D9B-C060-D94C-1DE3070578C8}"/>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2" name="TextBox 11">
            <a:extLst>
              <a:ext uri="{FF2B5EF4-FFF2-40B4-BE49-F238E27FC236}">
                <a16:creationId xmlns:a16="http://schemas.microsoft.com/office/drawing/2014/main" id="{FA72D32C-367F-4AD5-9893-09024FA28CE1}"/>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4" name="Title 1">
            <a:extLst>
              <a:ext uri="{FF2B5EF4-FFF2-40B4-BE49-F238E27FC236}">
                <a16:creationId xmlns:a16="http://schemas.microsoft.com/office/drawing/2014/main" id="{9EF0FF43-0280-967C-388F-A6393EF7CB48}"/>
              </a:ext>
            </a:extLst>
          </p:cNvPr>
          <p:cNvSpPr txBox="1">
            <a:spLocks/>
          </p:cNvSpPr>
          <p:nvPr/>
        </p:nvSpPr>
        <p:spPr>
          <a:xfrm>
            <a:off x="684173" y="1191216"/>
            <a:ext cx="10920539" cy="851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Action – Looking to the Future</a:t>
            </a:r>
            <a:endParaRPr lang="en-US"/>
          </a:p>
        </p:txBody>
      </p:sp>
      <p:pic>
        <p:nvPicPr>
          <p:cNvPr id="6" name="Picture 4" descr="Logo&#10;&#10;Description automatically generated">
            <a:extLst>
              <a:ext uri="{FF2B5EF4-FFF2-40B4-BE49-F238E27FC236}">
                <a16:creationId xmlns:a16="http://schemas.microsoft.com/office/drawing/2014/main" id="{F6311ABA-DD77-006A-75AC-0393479061E2}"/>
              </a:ext>
            </a:extLst>
          </p:cNvPr>
          <p:cNvPicPr>
            <a:picLocks noChangeAspect="1"/>
          </p:cNvPicPr>
          <p:nvPr/>
        </p:nvPicPr>
        <p:blipFill>
          <a:blip r:embed="rId2"/>
          <a:stretch>
            <a:fillRect/>
          </a:stretch>
        </p:blipFill>
        <p:spPr>
          <a:xfrm>
            <a:off x="695381" y="2576139"/>
            <a:ext cx="1433969" cy="1073323"/>
          </a:xfrm>
          <a:prstGeom prst="rect">
            <a:avLst/>
          </a:prstGeom>
        </p:spPr>
      </p:pic>
      <p:sp>
        <p:nvSpPr>
          <p:cNvPr id="15" name="Content Placeholder 2">
            <a:extLst>
              <a:ext uri="{FF2B5EF4-FFF2-40B4-BE49-F238E27FC236}">
                <a16:creationId xmlns:a16="http://schemas.microsoft.com/office/drawing/2014/main" id="{E2E75DD6-517C-E7E8-2893-2C65B1B81C13}"/>
              </a:ext>
            </a:extLst>
          </p:cNvPr>
          <p:cNvSpPr txBox="1">
            <a:spLocks/>
          </p:cNvSpPr>
          <p:nvPr/>
        </p:nvSpPr>
        <p:spPr>
          <a:xfrm>
            <a:off x="2528105" y="2574138"/>
            <a:ext cx="8220427" cy="3731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atin typeface="Open Sans Light"/>
                <a:ea typeface="+mn-lt"/>
                <a:cs typeface="+mn-lt"/>
              </a:rPr>
              <a:t>"A digitally literate </a:t>
            </a:r>
            <a:r>
              <a:rPr lang="en-US">
                <a:solidFill>
                  <a:srgbClr val="000000"/>
                </a:solidFill>
                <a:latin typeface="Open Sans Light"/>
                <a:ea typeface="+mn-lt"/>
                <a:cs typeface="+mn-lt"/>
              </a:rPr>
              <a:t>person demonstrates an informed, open-minded, and</a:t>
            </a:r>
            <a:r>
              <a:rPr lang="en-US">
                <a:solidFill>
                  <a:srgbClr val="991E66"/>
                </a:solidFill>
                <a:latin typeface="Open Sans Light"/>
                <a:ea typeface="+mn-lt"/>
                <a:cs typeface="+mn-lt"/>
              </a:rPr>
              <a:t> </a:t>
            </a:r>
            <a:r>
              <a:rPr lang="en-US" b="1">
                <a:solidFill>
                  <a:srgbClr val="991E66"/>
                </a:solidFill>
                <a:latin typeface="Open Sans"/>
                <a:ea typeface="+mn-lt"/>
                <a:cs typeface="+mn-lt"/>
              </a:rPr>
              <a:t>balanced attitude towards information society and the use of digital technology</a:t>
            </a:r>
            <a:r>
              <a:rPr lang="en-US">
                <a:latin typeface="Open Sans Light"/>
                <a:ea typeface="+mn-lt"/>
                <a:cs typeface="+mn-lt"/>
              </a:rPr>
              <a:t>, is curious,</a:t>
            </a:r>
            <a:r>
              <a:rPr lang="en-US">
                <a:solidFill>
                  <a:srgbClr val="000000"/>
                </a:solidFill>
                <a:latin typeface="Open Sans Light"/>
                <a:ea typeface="+mn-lt"/>
                <a:cs typeface="+mn-lt"/>
              </a:rPr>
              <a:t> aware of opportunities and new developments, and is comfortable to explore and exploit them."</a:t>
            </a:r>
          </a:p>
          <a:p>
            <a:pPr marL="0" indent="0">
              <a:lnSpc>
                <a:spcPct val="100000"/>
              </a:lnSpc>
              <a:buNone/>
            </a:pPr>
            <a:r>
              <a:rPr lang="en-US">
                <a:solidFill>
                  <a:srgbClr val="000000"/>
                </a:solidFill>
                <a:latin typeface="Open Sans Light"/>
                <a:ea typeface="+mn-lt"/>
                <a:cs typeface="+mn-lt"/>
              </a:rPr>
              <a:t>  </a:t>
            </a:r>
            <a:endParaRPr lang="en-US">
              <a:latin typeface="Open Sans Light"/>
              <a:ea typeface="+mn-lt"/>
              <a:cs typeface="+mn-lt"/>
            </a:endParaRPr>
          </a:p>
          <a:p>
            <a:pPr marL="0" indent="0" algn="r">
              <a:lnSpc>
                <a:spcPct val="100000"/>
              </a:lnSpc>
              <a:buNone/>
            </a:pPr>
            <a:r>
              <a:rPr lang="en-US" i="1">
                <a:solidFill>
                  <a:srgbClr val="0563C1"/>
                </a:solidFill>
                <a:latin typeface="Open Sans Light"/>
                <a:ea typeface="+mn-lt"/>
                <a:cs typeface="+mn-lt"/>
                <a:hlinkClick r:id="rId3"/>
              </a:rPr>
              <a:t>BC’s Digital Literacy Framework</a:t>
            </a:r>
            <a:br>
              <a:rPr lang="en-US" sz="2400" i="1">
                <a:latin typeface="Open Sans Light"/>
                <a:ea typeface="+mn-lt"/>
                <a:cs typeface="+mn-lt"/>
              </a:rPr>
            </a:br>
            <a:endParaRPr lang="en-US" sz="2400" i="1">
              <a:latin typeface="Open Sans Light"/>
              <a:ea typeface="+mn-lt"/>
              <a:cs typeface="+mn-lt"/>
            </a:endParaRPr>
          </a:p>
          <a:p>
            <a:pPr marL="0" indent="0">
              <a:buFont typeface="Arial" panose="020B0604020202020204" pitchFamily="34" charset="0"/>
              <a:buNone/>
            </a:pPr>
            <a:endParaRPr lang="en-US" sz="1800">
              <a:solidFill>
                <a:srgbClr val="595959"/>
              </a:solidFill>
              <a:ea typeface="+mn-lt"/>
              <a:cs typeface="+mn-lt"/>
            </a:endParaRPr>
          </a:p>
        </p:txBody>
      </p:sp>
    </p:spTree>
    <p:extLst>
      <p:ext uri="{BB962C8B-B14F-4D97-AF65-F5344CB8AC3E}">
        <p14:creationId xmlns:p14="http://schemas.microsoft.com/office/powerpoint/2010/main" val="228365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1580" y="2578311"/>
            <a:ext cx="6786551" cy="3646489"/>
          </a:xfrm>
        </p:spPr>
        <p:txBody>
          <a:bodyPr vert="horz" lIns="91440" tIns="45720" rIns="91440" bIns="45720" rtlCol="0" anchor="t">
            <a:noAutofit/>
          </a:bodyPr>
          <a:lstStyle/>
          <a:p>
            <a:pPr algn="l">
              <a:lnSpc>
                <a:spcPct val="120000"/>
              </a:lnSpc>
              <a:spcBef>
                <a:spcPts val="0"/>
              </a:spcBef>
            </a:pPr>
            <a:r>
              <a:rPr lang="en-US">
                <a:latin typeface="Open Sans Light"/>
                <a:ea typeface="+mn-lt"/>
                <a:cs typeface="+mn-lt"/>
              </a:rPr>
              <a:t>How have we arrived at a situation in which </a:t>
            </a:r>
            <a:r>
              <a:rPr lang="en-US" b="1">
                <a:solidFill>
                  <a:srgbClr val="991E66"/>
                </a:solidFill>
                <a:latin typeface="Open Sans Light"/>
                <a:ea typeface="+mn-lt"/>
                <a:cs typeface="+mn-lt"/>
              </a:rPr>
              <a:t>we </a:t>
            </a:r>
            <a:r>
              <a:rPr lang="en-US">
                <a:latin typeface="Open Sans Light"/>
                <a:ea typeface="+mn-lt"/>
                <a:cs typeface="+mn-lt"/>
              </a:rPr>
              <a:t>adapt to emerging technologies (like generative AI) rather than </a:t>
            </a:r>
            <a:r>
              <a:rPr lang="en-US" b="1">
                <a:solidFill>
                  <a:srgbClr val="991E66"/>
                </a:solidFill>
                <a:latin typeface="Open Sans Light"/>
                <a:ea typeface="+mn-lt"/>
                <a:cs typeface="+mn-lt"/>
              </a:rPr>
              <a:t>it </a:t>
            </a:r>
            <a:r>
              <a:rPr lang="en-US">
                <a:latin typeface="Open Sans Light"/>
                <a:ea typeface="+mn-lt"/>
                <a:cs typeface="+mn-lt"/>
              </a:rPr>
              <a:t>being adapted to us?</a:t>
            </a:r>
            <a:endParaRPr lang="en-US">
              <a:latin typeface="Open Sans Light"/>
              <a:ea typeface="Open Sans Light"/>
              <a:cs typeface="+mn-lt"/>
            </a:endParaRPr>
          </a:p>
          <a:p>
            <a:pPr algn="l">
              <a:lnSpc>
                <a:spcPct val="100000"/>
              </a:lnSpc>
              <a:spcBef>
                <a:spcPts val="0"/>
              </a:spcBef>
            </a:pPr>
            <a:endParaRPr lang="en-US">
              <a:latin typeface="Open Sans Light"/>
              <a:ea typeface="+mn-lt"/>
              <a:cs typeface="+mn-lt"/>
            </a:endParaRPr>
          </a:p>
          <a:p>
            <a:pPr algn="l">
              <a:lnSpc>
                <a:spcPct val="120000"/>
              </a:lnSpc>
              <a:spcBef>
                <a:spcPts val="0"/>
              </a:spcBef>
            </a:pPr>
            <a:r>
              <a:rPr lang="en-US" b="1">
                <a:solidFill>
                  <a:srgbClr val="000000"/>
                </a:solidFill>
                <a:latin typeface="Open Sans Light"/>
                <a:ea typeface="+mn-lt"/>
                <a:cs typeface="+mn-lt"/>
              </a:rPr>
              <a:t>How can we become better equipped with the skills and competencies to critically and successfully evaluate AI in education for the betterment of society?</a:t>
            </a:r>
            <a:endParaRPr lang="en-US" b="1">
              <a:solidFill>
                <a:srgbClr val="000000"/>
              </a:solidFill>
              <a:latin typeface="Open Sans Light"/>
              <a:ea typeface="Open Sans Light"/>
              <a:cs typeface="Open Sans Light"/>
            </a:endParaRP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pic>
        <p:nvPicPr>
          <p:cNvPr id="2" name="Picture 3" descr="Qr code&#10;&#10;Description automatically generated">
            <a:extLst>
              <a:ext uri="{FF2B5EF4-FFF2-40B4-BE49-F238E27FC236}">
                <a16:creationId xmlns:a16="http://schemas.microsoft.com/office/drawing/2014/main" id="{C77F2B58-1535-6370-8A28-DD3A702AF222}"/>
              </a:ext>
            </a:extLst>
          </p:cNvPr>
          <p:cNvPicPr>
            <a:picLocks noChangeAspect="1"/>
          </p:cNvPicPr>
          <p:nvPr/>
        </p:nvPicPr>
        <p:blipFill>
          <a:blip r:embed="rId3"/>
          <a:stretch>
            <a:fillRect/>
          </a:stretch>
        </p:blipFill>
        <p:spPr>
          <a:xfrm>
            <a:off x="9266896" y="3909803"/>
            <a:ext cx="2928568" cy="2949735"/>
          </a:xfrm>
          <a:prstGeom prst="rect">
            <a:avLst/>
          </a:prstGeom>
        </p:spPr>
      </p:pic>
      <p:pic>
        <p:nvPicPr>
          <p:cNvPr id="9" name="Picture 4" descr="Logo&#10;&#10;Description automatically generated">
            <a:extLst>
              <a:ext uri="{FF2B5EF4-FFF2-40B4-BE49-F238E27FC236}">
                <a16:creationId xmlns:a16="http://schemas.microsoft.com/office/drawing/2014/main" id="{8E7E25B7-46CF-3660-8B62-07E074181F2C}"/>
              </a:ext>
            </a:extLst>
          </p:cNvPr>
          <p:cNvPicPr>
            <a:picLocks noChangeAspect="1"/>
          </p:cNvPicPr>
          <p:nvPr/>
        </p:nvPicPr>
        <p:blipFill>
          <a:blip r:embed="rId4"/>
          <a:stretch>
            <a:fillRect/>
          </a:stretch>
        </p:blipFill>
        <p:spPr>
          <a:xfrm>
            <a:off x="695381" y="2576139"/>
            <a:ext cx="1433969" cy="1073323"/>
          </a:xfrm>
          <a:prstGeom prst="rect">
            <a:avLst/>
          </a:prstGeom>
        </p:spPr>
      </p:pic>
      <p:sp>
        <p:nvSpPr>
          <p:cNvPr id="11" name="Title 1">
            <a:extLst>
              <a:ext uri="{FF2B5EF4-FFF2-40B4-BE49-F238E27FC236}">
                <a16:creationId xmlns:a16="http://schemas.microsoft.com/office/drawing/2014/main" id="{99C0F67A-B5EC-4EC2-4C29-F4781B78AFA3}"/>
              </a:ext>
            </a:extLst>
          </p:cNvPr>
          <p:cNvSpPr txBox="1">
            <a:spLocks/>
          </p:cNvSpPr>
          <p:nvPr/>
        </p:nvSpPr>
        <p:spPr>
          <a:xfrm>
            <a:off x="684173" y="1191216"/>
            <a:ext cx="10920539" cy="851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Digital Literacies and Generative AI</a:t>
            </a:r>
            <a:endParaRPr lang="en-US"/>
          </a:p>
        </p:txBody>
      </p:sp>
    </p:spTree>
    <p:extLst>
      <p:ext uri="{BB962C8B-B14F-4D97-AF65-F5344CB8AC3E}">
        <p14:creationId xmlns:p14="http://schemas.microsoft.com/office/powerpoint/2010/main" val="156027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93D8B-EE16-6F8D-37C8-5790DEDD2B98}"/>
              </a:ext>
            </a:extLst>
          </p:cNvPr>
          <p:cNvSpPr>
            <a:spLocks noGrp="1"/>
          </p:cNvSpPr>
          <p:nvPr>
            <p:ph idx="1"/>
          </p:nvPr>
        </p:nvSpPr>
        <p:spPr>
          <a:xfrm>
            <a:off x="838200" y="2474736"/>
            <a:ext cx="10515600" cy="3702227"/>
          </a:xfrm>
        </p:spPr>
        <p:txBody>
          <a:bodyPr vert="horz" lIns="91440" tIns="45720" rIns="91440" bIns="45720" rtlCol="0" anchor="t">
            <a:normAutofit fontScale="92500"/>
          </a:bodyPr>
          <a:lstStyle/>
          <a:p>
            <a:pPr>
              <a:lnSpc>
                <a:spcPct val="100000"/>
              </a:lnSpc>
            </a:pPr>
            <a:r>
              <a:rPr lang="en-US" sz="1500" err="1">
                <a:latin typeface="Open Sans Light"/>
                <a:ea typeface="+mn-lt"/>
                <a:cs typeface="+mn-lt"/>
              </a:rPr>
              <a:t>Cotnam</a:t>
            </a:r>
            <a:r>
              <a:rPr lang="en-US" sz="1500">
                <a:latin typeface="Open Sans Light"/>
                <a:ea typeface="+mn-lt"/>
                <a:cs typeface="+mn-lt"/>
              </a:rPr>
              <a:t>-Kappel, M., &amp; Hagerman. M. (2020). La formation Bricoleur: Un </a:t>
            </a:r>
            <a:r>
              <a:rPr lang="en-US" sz="1500" err="1">
                <a:latin typeface="Open Sans Light"/>
                <a:ea typeface="+mn-lt"/>
                <a:cs typeface="+mn-lt"/>
              </a:rPr>
              <a:t>modèle</a:t>
            </a:r>
            <a:r>
              <a:rPr lang="en-US" sz="1500">
                <a:latin typeface="Open Sans Light"/>
                <a:ea typeface="+mn-lt"/>
                <a:cs typeface="+mn-lt"/>
              </a:rPr>
              <a:t> </a:t>
            </a:r>
            <a:r>
              <a:rPr lang="en-US" sz="1500" err="1">
                <a:latin typeface="Open Sans Light"/>
                <a:ea typeface="+mn-lt"/>
                <a:cs typeface="+mn-lt"/>
              </a:rPr>
              <a:t>informé</a:t>
            </a:r>
            <a:r>
              <a:rPr lang="en-US" sz="1500">
                <a:latin typeface="Open Sans Light"/>
                <a:ea typeface="+mn-lt"/>
                <a:cs typeface="+mn-lt"/>
              </a:rPr>
              <a:t> par les </a:t>
            </a:r>
            <a:r>
              <a:rPr lang="en-US" sz="1500" err="1">
                <a:latin typeface="Open Sans Light"/>
                <a:ea typeface="+mn-lt"/>
                <a:cs typeface="+mn-lt"/>
              </a:rPr>
              <a:t>expériences</a:t>
            </a:r>
            <a:r>
              <a:rPr lang="en-US" sz="1500">
                <a:latin typeface="Open Sans Light"/>
                <a:ea typeface="+mn-lt"/>
                <a:cs typeface="+mn-lt"/>
              </a:rPr>
              <a:t> et </a:t>
            </a:r>
            <a:r>
              <a:rPr lang="en-US" sz="1500" err="1">
                <a:latin typeface="Open Sans Light"/>
                <a:ea typeface="+mn-lt"/>
                <a:cs typeface="+mn-lt"/>
              </a:rPr>
              <a:t>voix</a:t>
            </a:r>
            <a:r>
              <a:rPr lang="en-US" sz="1500">
                <a:latin typeface="Open Sans Light"/>
                <a:ea typeface="+mn-lt"/>
                <a:cs typeface="+mn-lt"/>
              </a:rPr>
              <a:t> du personnel </a:t>
            </a:r>
            <a:r>
              <a:rPr lang="en-US" sz="1500" err="1">
                <a:latin typeface="Open Sans Light"/>
                <a:ea typeface="+mn-lt"/>
                <a:cs typeface="+mn-lt"/>
              </a:rPr>
              <a:t>enseignant</a:t>
            </a:r>
            <a:r>
              <a:rPr lang="en-US" sz="1500">
                <a:latin typeface="Open Sans Light"/>
                <a:ea typeface="+mn-lt"/>
                <a:cs typeface="+mn-lt"/>
              </a:rPr>
              <a:t>. </a:t>
            </a:r>
            <a:r>
              <a:rPr lang="en-US" sz="1500" i="1">
                <a:latin typeface="Open Sans Light"/>
                <a:ea typeface="+mn-lt"/>
                <a:cs typeface="+mn-lt"/>
              </a:rPr>
              <a:t>Revue des sciences de </a:t>
            </a:r>
            <a:r>
              <a:rPr lang="en-US" sz="1500" i="1" err="1">
                <a:latin typeface="Open Sans Light"/>
                <a:ea typeface="+mn-lt"/>
                <a:cs typeface="+mn-lt"/>
              </a:rPr>
              <a:t>l'éducation</a:t>
            </a:r>
            <a:r>
              <a:rPr lang="en-US" sz="1500">
                <a:latin typeface="Open Sans Light"/>
                <a:ea typeface="+mn-lt"/>
                <a:cs typeface="+mn-lt"/>
              </a:rPr>
              <a:t>, </a:t>
            </a:r>
            <a:r>
              <a:rPr lang="en-US" sz="1500" i="1">
                <a:latin typeface="Open Sans Light"/>
                <a:ea typeface="+mn-lt"/>
                <a:cs typeface="+mn-lt"/>
              </a:rPr>
              <a:t>46</a:t>
            </a:r>
            <a:r>
              <a:rPr lang="en-US" sz="1500">
                <a:latin typeface="Open Sans Light"/>
                <a:ea typeface="+mn-lt"/>
                <a:cs typeface="+mn-lt"/>
              </a:rPr>
              <a:t>(1), 117-150. </a:t>
            </a:r>
            <a:endParaRPr lang="en-US" sz="1500">
              <a:cs typeface="Calibri"/>
            </a:endParaRPr>
          </a:p>
          <a:p>
            <a:pPr>
              <a:lnSpc>
                <a:spcPct val="100000"/>
              </a:lnSpc>
            </a:pPr>
            <a:r>
              <a:rPr lang="en-US" sz="1500">
                <a:latin typeface="Open Sans Light"/>
                <a:ea typeface="+mn-lt"/>
                <a:cs typeface="+mn-lt"/>
              </a:rPr>
              <a:t>King, A.D. (2022). Feeling (Un)Seen. In Quinn, J., Burtis, M., Jhangiani, S., &amp; Denial, C.J. </a:t>
            </a:r>
            <a:r>
              <a:rPr lang="en-US" sz="1500" i="1">
                <a:latin typeface="Open Sans Light"/>
                <a:ea typeface="+mn-lt"/>
                <a:cs typeface="+mn-lt"/>
              </a:rPr>
              <a:t>Designing for Care, </a:t>
            </a:r>
            <a:r>
              <a:rPr lang="en-US" sz="1500">
                <a:latin typeface="Open Sans Light"/>
                <a:ea typeface="+mn-lt"/>
                <a:cs typeface="+mn-lt"/>
              </a:rPr>
              <a:t>Hybrid Pedagogy Inc.</a:t>
            </a:r>
            <a:endParaRPr lang="en-US" sz="1500">
              <a:latin typeface="Open Sans Light"/>
              <a:ea typeface="Open Sans"/>
              <a:cs typeface="Open Sans"/>
            </a:endParaRPr>
          </a:p>
          <a:p>
            <a:pPr>
              <a:lnSpc>
                <a:spcPct val="100000"/>
              </a:lnSpc>
            </a:pPr>
            <a:r>
              <a:rPr lang="en-US" sz="1500">
                <a:latin typeface="Open Sans Light"/>
                <a:ea typeface="+mn-lt"/>
                <a:cs typeface="+mn-lt"/>
              </a:rPr>
              <a:t>O’Shea, S., Lysaght, P., Roberts, J., &amp; Harwood, V. (2016). Shifting the blame in higher education – Social inclusion and deficit discourses. </a:t>
            </a:r>
            <a:r>
              <a:rPr lang="en-US" sz="1500" i="1">
                <a:latin typeface="Open Sans Light"/>
                <a:ea typeface="+mn-lt"/>
                <a:cs typeface="+mn-lt"/>
              </a:rPr>
              <a:t>Higher Education Research and Development, 35(</a:t>
            </a:r>
            <a:r>
              <a:rPr lang="en-US" sz="1500">
                <a:latin typeface="Open Sans Light"/>
                <a:ea typeface="+mn-lt"/>
                <a:cs typeface="+mn-lt"/>
              </a:rPr>
              <a:t>2), 322–336. </a:t>
            </a:r>
            <a:r>
              <a:rPr lang="en-US" sz="1500">
                <a:latin typeface="Open Sans Light"/>
                <a:ea typeface="+mn-lt"/>
                <a:cs typeface="+mn-lt"/>
                <a:hlinkClick r:id="rId2"/>
              </a:rPr>
              <a:t>https://doi.org/10.1080/07294360.2015.1087388</a:t>
            </a:r>
            <a:r>
              <a:rPr lang="en-US" sz="1500">
                <a:latin typeface="Open Sans Light"/>
                <a:ea typeface="+mn-lt"/>
                <a:cs typeface="+mn-lt"/>
              </a:rPr>
              <a:t>.</a:t>
            </a:r>
            <a:endParaRPr lang="en-US" sz="1500">
              <a:latin typeface="Open Sans Light"/>
              <a:ea typeface="Open Sans"/>
              <a:cs typeface="Calibri"/>
            </a:endParaRPr>
          </a:p>
          <a:p>
            <a:pPr>
              <a:lnSpc>
                <a:spcPct val="100000"/>
              </a:lnSpc>
            </a:pPr>
            <a:r>
              <a:rPr lang="en-US" sz="1500">
                <a:latin typeface="Open Sans Light"/>
                <a:ea typeface="+mn-lt"/>
                <a:cs typeface="+mn-lt"/>
              </a:rPr>
              <a:t>Pangrazio, L. (2018). </a:t>
            </a:r>
            <a:r>
              <a:rPr lang="en-US" sz="1500" i="1">
                <a:latin typeface="Open Sans Light"/>
                <a:ea typeface="+mn-lt"/>
                <a:cs typeface="+mn-lt"/>
              </a:rPr>
              <a:t>Young people's literacies in the digital age: Continuities, conflicts and contradictions</a:t>
            </a:r>
            <a:r>
              <a:rPr lang="en-US" sz="1500">
                <a:latin typeface="Open Sans Light"/>
                <a:ea typeface="+mn-lt"/>
                <a:cs typeface="+mn-lt"/>
              </a:rPr>
              <a:t>. Routledge.</a:t>
            </a:r>
          </a:p>
          <a:p>
            <a:pPr>
              <a:lnSpc>
                <a:spcPct val="100000"/>
              </a:lnSpc>
            </a:pPr>
            <a:r>
              <a:rPr lang="en-US" sz="1500">
                <a:latin typeface="Open Sans Light"/>
                <a:ea typeface="+mn-lt"/>
                <a:cs typeface="+mn-lt"/>
              </a:rPr>
              <a:t>Spires, H., &amp; Bartlett, M. (2012). Digital literacies and learning: Designing a path forward. Friday Institute White Paper Series, 5, 1-24.</a:t>
            </a:r>
            <a:endParaRPr lang="en-US">
              <a:cs typeface="Calibri" panose="020F0502020204030204"/>
            </a:endParaRPr>
          </a:p>
          <a:p>
            <a:pPr>
              <a:lnSpc>
                <a:spcPct val="100000"/>
              </a:lnSpc>
            </a:pPr>
            <a:r>
              <a:rPr lang="en-US" sz="1500">
                <a:latin typeface="Open Sans Light"/>
                <a:ea typeface="+mn-lt"/>
                <a:cs typeface="+mn-lt"/>
              </a:rPr>
              <a:t>Tai, J., </a:t>
            </a:r>
            <a:r>
              <a:rPr lang="en-US" sz="1500" err="1">
                <a:latin typeface="Open Sans Light"/>
                <a:ea typeface="+mn-lt"/>
                <a:cs typeface="+mn-lt"/>
              </a:rPr>
              <a:t>Ajjawi</a:t>
            </a:r>
            <a:r>
              <a:rPr lang="en-US" sz="1500">
                <a:latin typeface="Open Sans Light"/>
                <a:ea typeface="+mn-lt"/>
                <a:cs typeface="+mn-lt"/>
              </a:rPr>
              <a:t>, R., Boud, D., &amp; de St Jorre, T. J. (2022). Promoting equity and social justice through assessment for inclusion. </a:t>
            </a:r>
            <a:r>
              <a:rPr lang="en-US" sz="1500" i="1">
                <a:latin typeface="Open Sans Light"/>
                <a:ea typeface="+mn-lt"/>
                <a:cs typeface="+mn-lt"/>
              </a:rPr>
              <a:t>Assessment for Inclusion in Higher Education </a:t>
            </a:r>
            <a:r>
              <a:rPr lang="en-US" sz="1500">
                <a:latin typeface="Open Sans Light"/>
                <a:ea typeface="+mn-lt"/>
                <a:cs typeface="+mn-lt"/>
              </a:rPr>
              <a:t>(pp. 9-18). Routledge.</a:t>
            </a:r>
            <a:endParaRPr lang="en-US" sz="1500">
              <a:latin typeface="Open Sans Light"/>
              <a:ea typeface="Open Sans"/>
              <a:cs typeface="Calibri"/>
            </a:endParaRPr>
          </a:p>
          <a:p>
            <a:pPr>
              <a:lnSpc>
                <a:spcPct val="100000"/>
              </a:lnSpc>
            </a:pPr>
            <a:r>
              <a:rPr lang="en-US" sz="1500">
                <a:latin typeface="Open Sans Light"/>
                <a:ea typeface="+mn-lt"/>
                <a:cs typeface="+mn-lt"/>
              </a:rPr>
              <a:t>Modules Enrolment Link: </a:t>
            </a:r>
            <a:r>
              <a:rPr lang="en-US" sz="1500">
                <a:ea typeface="+mn-lt"/>
                <a:cs typeface="+mn-lt"/>
                <a:hlinkClick r:id="rId3"/>
              </a:rPr>
              <a:t>https://courses.cpe.ubc.ca/browse/ubcv/faculty-of-education/courses/online-education-digital-literacies</a:t>
            </a:r>
            <a:endParaRPr lang="en-US" sz="1500">
              <a:latin typeface="Calibri"/>
              <a:ea typeface="Open Sans Light"/>
              <a:cs typeface="Calibri" panose="020F0502020204030204"/>
            </a:endParaRPr>
          </a:p>
          <a:p>
            <a:pPr marL="0" indent="0">
              <a:buNone/>
            </a:pPr>
            <a:endParaRPr lang="en-US">
              <a:latin typeface="Calibri" panose="020F0502020204030204"/>
              <a:ea typeface="+mn-lt"/>
              <a:cs typeface="+mn-lt"/>
            </a:endParaRPr>
          </a:p>
          <a:p>
            <a:endParaRPr lang="en-US" sz="1600">
              <a:latin typeface="Open Sans Light"/>
              <a:ea typeface="+mn-lt"/>
              <a:cs typeface="+mn-lt"/>
            </a:endParaRPr>
          </a:p>
        </p:txBody>
      </p:sp>
      <p:cxnSp>
        <p:nvCxnSpPr>
          <p:cNvPr id="5" name="Straight Connector 4">
            <a:extLst>
              <a:ext uri="{FF2B5EF4-FFF2-40B4-BE49-F238E27FC236}">
                <a16:creationId xmlns:a16="http://schemas.microsoft.com/office/drawing/2014/main" id="{6FD6DBB5-B501-9571-3AED-11D33B93C4CA}"/>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B49951-AE99-437B-EA31-65754FED850E}"/>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9" name="TextBox 8">
            <a:extLst>
              <a:ext uri="{FF2B5EF4-FFF2-40B4-BE49-F238E27FC236}">
                <a16:creationId xmlns:a16="http://schemas.microsoft.com/office/drawing/2014/main" id="{4835E6E1-A0D6-3608-72EA-A52F73B25E46}"/>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3" name="Title 1">
            <a:extLst>
              <a:ext uri="{FF2B5EF4-FFF2-40B4-BE49-F238E27FC236}">
                <a16:creationId xmlns:a16="http://schemas.microsoft.com/office/drawing/2014/main" id="{39FDCF02-BF1A-FDCB-2BAF-26654F53D0E5}"/>
              </a:ext>
            </a:extLst>
          </p:cNvPr>
          <p:cNvSpPr txBox="1">
            <a:spLocks/>
          </p:cNvSpPr>
          <p:nvPr/>
        </p:nvSpPr>
        <p:spPr>
          <a:xfrm>
            <a:off x="684173" y="1191216"/>
            <a:ext cx="10920539" cy="851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References</a:t>
            </a:r>
            <a:endParaRPr lang="en-US"/>
          </a:p>
        </p:txBody>
      </p:sp>
    </p:spTree>
    <p:extLst>
      <p:ext uri="{BB962C8B-B14F-4D97-AF65-F5344CB8AC3E}">
        <p14:creationId xmlns:p14="http://schemas.microsoft.com/office/powerpoint/2010/main" val="142839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2" name="Title 1">
            <a:extLst>
              <a:ext uri="{FF2B5EF4-FFF2-40B4-BE49-F238E27FC236}">
                <a16:creationId xmlns:a16="http://schemas.microsoft.com/office/drawing/2014/main" id="{D74F759E-CC37-C818-2848-AB6B87D4213B}"/>
              </a:ext>
            </a:extLst>
          </p:cNvPr>
          <p:cNvSpPr txBox="1">
            <a:spLocks/>
          </p:cNvSpPr>
          <p:nvPr/>
        </p:nvSpPr>
        <p:spPr>
          <a:xfrm>
            <a:off x="677430" y="1029375"/>
            <a:ext cx="10934025"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002145"/>
                </a:solidFill>
                <a:latin typeface="Open Sans ExtraBold"/>
                <a:ea typeface="Open Sans ExtraBold"/>
                <a:cs typeface="Open Sans ExtraBold"/>
              </a:rPr>
              <a:t>Land Acknowledgement</a:t>
            </a:r>
            <a:endParaRPr lang="en-US" dirty="0"/>
          </a:p>
        </p:txBody>
      </p:sp>
      <p:pic>
        <p:nvPicPr>
          <p:cNvPr id="9" name="Picture 8">
            <a:extLst>
              <a:ext uri="{FF2B5EF4-FFF2-40B4-BE49-F238E27FC236}">
                <a16:creationId xmlns:a16="http://schemas.microsoft.com/office/drawing/2014/main" id="{FA01B3EC-1B1C-C69D-92C8-1FE198F1A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73" y="2194083"/>
            <a:ext cx="5373816" cy="4030362"/>
          </a:xfrm>
          <a:prstGeom prst="rect">
            <a:avLst/>
          </a:prstGeom>
        </p:spPr>
      </p:pic>
    </p:spTree>
    <p:extLst>
      <p:ext uri="{BB962C8B-B14F-4D97-AF65-F5344CB8AC3E}">
        <p14:creationId xmlns:p14="http://schemas.microsoft.com/office/powerpoint/2010/main" val="359434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3EC570-987A-79B7-2DFD-635C3F347D45}"/>
              </a:ext>
            </a:extLst>
          </p:cNvPr>
          <p:cNvSpPr>
            <a:spLocks noGrp="1"/>
          </p:cNvSpPr>
          <p:nvPr>
            <p:ph idx="1"/>
          </p:nvPr>
        </p:nvSpPr>
        <p:spPr>
          <a:xfrm>
            <a:off x="690489" y="2729631"/>
            <a:ext cx="9966930" cy="3195624"/>
          </a:xfrm>
        </p:spPr>
        <p:txBody>
          <a:bodyPr vert="horz" lIns="91440" tIns="45720" rIns="91440" bIns="45720" rtlCol="0" anchor="t">
            <a:noAutofit/>
          </a:bodyPr>
          <a:lstStyle/>
          <a:p>
            <a:pPr marL="0" indent="0" defTabSz="777240">
              <a:spcBef>
                <a:spcPts val="850"/>
              </a:spcBef>
              <a:buNone/>
            </a:pPr>
            <a:endParaRPr lang="en-US">
              <a:latin typeface="Arial"/>
              <a:ea typeface="Open Sans"/>
              <a:cs typeface="Arial"/>
            </a:endParaRPr>
          </a:p>
          <a:p>
            <a:pPr marL="0" indent="0" defTabSz="777240">
              <a:spcBef>
                <a:spcPts val="850"/>
              </a:spcBef>
              <a:buNone/>
            </a:pPr>
            <a:endParaRPr lang="en-US" kern="1200">
              <a:latin typeface="Open Sans Light"/>
              <a:ea typeface="Open Sans"/>
              <a:cs typeface="Calibri" panose="020F0502020204030204"/>
            </a:endParaRPr>
          </a:p>
          <a:p>
            <a:pPr marL="0" indent="0" defTabSz="777240">
              <a:buNone/>
            </a:pPr>
            <a:endParaRPr lang="en-US" sz="2400" kern="1200">
              <a:latin typeface="Open Sans Light"/>
              <a:ea typeface="Open Sans"/>
              <a:cs typeface="Calibri" panose="020F0502020204030204"/>
            </a:endParaRPr>
          </a:p>
        </p:txBody>
      </p:sp>
      <p:sp>
        <p:nvSpPr>
          <p:cNvPr id="7" name="Content Placeholder 2">
            <a:extLst>
              <a:ext uri="{FF2B5EF4-FFF2-40B4-BE49-F238E27FC236}">
                <a16:creationId xmlns:a16="http://schemas.microsoft.com/office/drawing/2014/main" id="{483DDCCF-9AD1-5918-B520-4279FD099085}"/>
              </a:ext>
            </a:extLst>
          </p:cNvPr>
          <p:cNvSpPr txBox="1">
            <a:spLocks/>
          </p:cNvSpPr>
          <p:nvPr/>
        </p:nvSpPr>
        <p:spPr>
          <a:xfrm>
            <a:off x="5811151" y="5343621"/>
            <a:ext cx="5305817" cy="815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77240">
              <a:spcBef>
                <a:spcPts val="850"/>
              </a:spcBef>
              <a:buNone/>
            </a:pPr>
            <a:endParaRPr lang="en-US" sz="2040" kern="1200">
              <a:solidFill>
                <a:schemeClr val="tx1"/>
              </a:solidFill>
              <a:latin typeface="+mn-lt"/>
              <a:ea typeface="+mn-ea"/>
              <a:cs typeface="Calibri" panose="020F0502020204030204"/>
            </a:endParaRPr>
          </a:p>
          <a:p>
            <a:pPr lvl="1"/>
            <a:endParaRPr lang="en-US" sz="2400">
              <a:cs typeface="Calibri" panose="020F0502020204030204"/>
            </a:endParaRPr>
          </a:p>
        </p:txBody>
      </p:sp>
      <p:cxnSp>
        <p:nvCxnSpPr>
          <p:cNvPr id="8" name="Straight Connector 7">
            <a:extLst>
              <a:ext uri="{FF2B5EF4-FFF2-40B4-BE49-F238E27FC236}">
                <a16:creationId xmlns:a16="http://schemas.microsoft.com/office/drawing/2014/main" id="{713095AE-B34C-8BC0-0C27-04828C72CD06}"/>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110159-9D9B-C060-D94C-1DE3070578C8}"/>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2" name="TextBox 11">
            <a:extLst>
              <a:ext uri="{FF2B5EF4-FFF2-40B4-BE49-F238E27FC236}">
                <a16:creationId xmlns:a16="http://schemas.microsoft.com/office/drawing/2014/main" id="{FA72D32C-367F-4AD5-9893-09024FA28CE1}"/>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4" name="Title 1">
            <a:extLst>
              <a:ext uri="{FF2B5EF4-FFF2-40B4-BE49-F238E27FC236}">
                <a16:creationId xmlns:a16="http://schemas.microsoft.com/office/drawing/2014/main" id="{9EF0FF43-0280-967C-388F-A6393EF7CB48}"/>
              </a:ext>
            </a:extLst>
          </p:cNvPr>
          <p:cNvSpPr txBox="1">
            <a:spLocks/>
          </p:cNvSpPr>
          <p:nvPr/>
        </p:nvSpPr>
        <p:spPr>
          <a:xfrm>
            <a:off x="684173" y="1191216"/>
            <a:ext cx="10920539" cy="851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Feedback</a:t>
            </a:r>
            <a:endParaRPr lang="en-US"/>
          </a:p>
        </p:txBody>
      </p:sp>
      <p:pic>
        <p:nvPicPr>
          <p:cNvPr id="6" name="Picture 4" descr="Logo&#10;&#10;Description automatically generated">
            <a:extLst>
              <a:ext uri="{FF2B5EF4-FFF2-40B4-BE49-F238E27FC236}">
                <a16:creationId xmlns:a16="http://schemas.microsoft.com/office/drawing/2014/main" id="{F6311ABA-DD77-006A-75AC-0393479061E2}"/>
              </a:ext>
            </a:extLst>
          </p:cNvPr>
          <p:cNvPicPr>
            <a:picLocks noChangeAspect="1"/>
          </p:cNvPicPr>
          <p:nvPr/>
        </p:nvPicPr>
        <p:blipFill>
          <a:blip r:embed="rId2"/>
          <a:stretch>
            <a:fillRect/>
          </a:stretch>
        </p:blipFill>
        <p:spPr>
          <a:xfrm>
            <a:off x="695381" y="2576139"/>
            <a:ext cx="1433969" cy="1073323"/>
          </a:xfrm>
          <a:prstGeom prst="rect">
            <a:avLst/>
          </a:prstGeom>
        </p:spPr>
      </p:pic>
      <p:sp>
        <p:nvSpPr>
          <p:cNvPr id="15" name="Content Placeholder 2">
            <a:extLst>
              <a:ext uri="{FF2B5EF4-FFF2-40B4-BE49-F238E27FC236}">
                <a16:creationId xmlns:a16="http://schemas.microsoft.com/office/drawing/2014/main" id="{E2E75DD6-517C-E7E8-2893-2C65B1B81C13}"/>
              </a:ext>
            </a:extLst>
          </p:cNvPr>
          <p:cNvSpPr txBox="1">
            <a:spLocks/>
          </p:cNvSpPr>
          <p:nvPr/>
        </p:nvSpPr>
        <p:spPr>
          <a:xfrm>
            <a:off x="2528105" y="2411860"/>
            <a:ext cx="9264649" cy="40064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latin typeface="Open Sans Light"/>
                <a:ea typeface="Calibri Light"/>
                <a:cs typeface="Calibri Light"/>
              </a:rPr>
              <a:t>"Thank you very much! The whole course was wonderful and a great introduction to online learning and resources. I was glad to have been able to complete this course before the start of the fall term so that I could explore the additional links, </a:t>
            </a:r>
            <a:r>
              <a:rPr lang="en-US" sz="2400" b="1">
                <a:solidFill>
                  <a:srgbClr val="991E66"/>
                </a:solidFill>
                <a:latin typeface="Open Sans"/>
                <a:ea typeface="Calibri Light"/>
                <a:cs typeface="Calibri Light"/>
              </a:rPr>
              <a:t>test out some applications, find the applications that work for me, and have time to reflect on how I will use these resources for physical and digital spaces</a:t>
            </a:r>
            <a:r>
              <a:rPr lang="en-US" sz="2400">
                <a:latin typeface="Open Sans Light"/>
                <a:ea typeface="Calibri Light"/>
                <a:cs typeface="Calibri Light"/>
              </a:rPr>
              <a:t>. I have had time to reflect on my personal statement and I am glad to have been introduced to the idea."</a:t>
            </a:r>
          </a:p>
          <a:p>
            <a:pPr marL="0" indent="0">
              <a:lnSpc>
                <a:spcPct val="100000"/>
              </a:lnSpc>
              <a:buNone/>
            </a:pPr>
            <a:endParaRPr lang="en-US" sz="2400">
              <a:latin typeface="Open Sans Light"/>
              <a:ea typeface="Calibri Light"/>
              <a:cs typeface="Calibri Light"/>
            </a:endParaRPr>
          </a:p>
          <a:p>
            <a:pPr marL="0" indent="0" algn="r">
              <a:lnSpc>
                <a:spcPct val="100000"/>
              </a:lnSpc>
              <a:buNone/>
            </a:pPr>
            <a:r>
              <a:rPr lang="en-US" sz="2400" i="1">
                <a:latin typeface="Open Sans Light"/>
                <a:ea typeface="Calibri Light"/>
                <a:cs typeface="Calibri Light"/>
              </a:rPr>
              <a:t>(Digital Literacies Feedback Survey Response) </a:t>
            </a:r>
          </a:p>
          <a:p>
            <a:pPr marL="0" indent="0">
              <a:lnSpc>
                <a:spcPct val="100000"/>
              </a:lnSpc>
              <a:spcBef>
                <a:spcPts val="0"/>
              </a:spcBef>
              <a:buNone/>
            </a:pPr>
            <a:br>
              <a:rPr lang="en-US" sz="2400" i="1">
                <a:latin typeface="Calibri Light"/>
                <a:ea typeface="+mn-lt"/>
                <a:cs typeface="+mn-lt"/>
              </a:rPr>
            </a:br>
            <a:endParaRPr lang="en-US" sz="2400" i="1">
              <a:latin typeface="Calibri Light"/>
              <a:ea typeface="+mn-lt"/>
              <a:cs typeface="+mn-lt"/>
            </a:endParaRPr>
          </a:p>
          <a:p>
            <a:pPr marL="0" indent="0">
              <a:buFont typeface="Arial" panose="020B0604020202020204" pitchFamily="34" charset="0"/>
              <a:buNone/>
            </a:pPr>
            <a:endParaRPr lang="en-US" sz="2400">
              <a:solidFill>
                <a:srgbClr val="595959"/>
              </a:solidFill>
              <a:ea typeface="+mn-lt"/>
              <a:cs typeface="+mn-lt"/>
            </a:endParaRPr>
          </a:p>
        </p:txBody>
      </p:sp>
    </p:spTree>
    <p:extLst>
      <p:ext uri="{BB962C8B-B14F-4D97-AF65-F5344CB8AC3E}">
        <p14:creationId xmlns:p14="http://schemas.microsoft.com/office/powerpoint/2010/main" val="348422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507" y="2335925"/>
            <a:ext cx="9235079" cy="3701872"/>
          </a:xfrm>
        </p:spPr>
        <p:txBody>
          <a:bodyPr vert="horz" lIns="91440" tIns="45720" rIns="91440" bIns="45720" rtlCol="0" anchor="t">
            <a:noAutofit/>
          </a:bodyPr>
          <a:lstStyle/>
          <a:p>
            <a:pPr marL="285750" indent="-285750" algn="l">
              <a:buFont typeface="Arial"/>
              <a:buChar char="•"/>
            </a:pPr>
            <a:r>
              <a:rPr lang="en-US" sz="2800" dirty="0">
                <a:latin typeface="Open Sans Light"/>
                <a:ea typeface="Open Sans Light"/>
                <a:cs typeface="Open Sans Light"/>
              </a:rPr>
              <a:t>Define what we mean by digital literacies</a:t>
            </a:r>
            <a:br>
              <a:rPr lang="en-US" sz="2800" dirty="0">
                <a:latin typeface="Open Sans Light"/>
                <a:ea typeface="Open Sans Light"/>
                <a:cs typeface="Open Sans Light"/>
              </a:rPr>
            </a:br>
            <a:endParaRPr lang="en-US" sz="2800" dirty="0">
              <a:latin typeface="Open Sans Light"/>
              <a:ea typeface="Open Sans Light"/>
              <a:cs typeface="Open Sans Light"/>
            </a:endParaRPr>
          </a:p>
          <a:p>
            <a:pPr marL="285750" indent="-285750" algn="l">
              <a:buFont typeface="Arial"/>
              <a:buChar char="•"/>
            </a:pPr>
            <a:r>
              <a:rPr lang="en-US" sz="2800" dirty="0">
                <a:latin typeface="Open Sans Light"/>
                <a:ea typeface="Open Sans Light"/>
                <a:cs typeface="Open Sans Light"/>
              </a:rPr>
              <a:t>Provide context for the design of the modules</a:t>
            </a:r>
            <a:br>
              <a:rPr lang="en-US" sz="2800" dirty="0">
                <a:latin typeface="Open Sans Light"/>
                <a:ea typeface="Open Sans Light"/>
                <a:cs typeface="Open Sans Light"/>
              </a:rPr>
            </a:br>
            <a:endParaRPr lang="en-US" sz="2800" dirty="0">
              <a:latin typeface="Open Sans Light"/>
              <a:ea typeface="Open Sans Light"/>
              <a:cs typeface="Open Sans Light"/>
            </a:endParaRPr>
          </a:p>
          <a:p>
            <a:pPr marL="285750" indent="-285750" algn="l">
              <a:buFont typeface="Arial"/>
              <a:buChar char="•"/>
            </a:pPr>
            <a:r>
              <a:rPr lang="en-US" sz="2800" dirty="0">
                <a:latin typeface="Open Sans Light"/>
                <a:ea typeface="Open Sans Light"/>
                <a:cs typeface="Open Sans Light"/>
              </a:rPr>
              <a:t>Deep dive into inclusive design</a:t>
            </a:r>
            <a:br>
              <a:rPr lang="en-US" sz="2800" dirty="0">
                <a:latin typeface="Open Sans Light"/>
                <a:ea typeface="Open Sans Light"/>
                <a:cs typeface="Open Sans Light"/>
              </a:rPr>
            </a:br>
            <a:endParaRPr lang="en-US" sz="2800" dirty="0">
              <a:latin typeface="Open Sans Light"/>
              <a:ea typeface="Open Sans Light"/>
              <a:cs typeface="Open Sans Light"/>
            </a:endParaRPr>
          </a:p>
          <a:p>
            <a:pPr marL="285750" indent="-285750" algn="l">
              <a:buFont typeface="Arial"/>
              <a:buChar char="•"/>
            </a:pPr>
            <a:r>
              <a:rPr lang="en-US" sz="2800" dirty="0">
                <a:latin typeface="Open Sans Light"/>
                <a:ea typeface="Open Sans Light"/>
                <a:cs typeface="Open Sans Light"/>
              </a:rPr>
              <a:t>How we promote the adoption of digital literacies </a:t>
            </a:r>
            <a:br>
              <a:rPr lang="en-US" sz="2800" dirty="0">
                <a:latin typeface="Open Sans Light"/>
                <a:ea typeface="Open Sans Light"/>
                <a:cs typeface="Open Sans Light"/>
              </a:rPr>
            </a:br>
            <a:endParaRPr lang="en-US" sz="2800" dirty="0">
              <a:latin typeface="Open Sans Light"/>
              <a:ea typeface="Open Sans Light"/>
              <a:cs typeface="Open Sans Light"/>
            </a:endParaRPr>
          </a:p>
          <a:p>
            <a:pPr marL="285750" indent="-285750" algn="l">
              <a:buFont typeface="Arial"/>
              <a:buChar char="•"/>
            </a:pPr>
            <a:r>
              <a:rPr lang="en-US" sz="2800" dirty="0">
                <a:latin typeface="Open Sans Light"/>
                <a:ea typeface="Open Sans Light"/>
                <a:cs typeface="Open Sans Light"/>
              </a:rPr>
              <a:t>Looking to the future</a:t>
            </a:r>
            <a:endParaRPr lang="en-US" sz="2800" dirty="0">
              <a:cs typeface="Calibri" panose="020F0502020204030204"/>
            </a:endParaRP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2" name="Title 1">
            <a:extLst>
              <a:ext uri="{FF2B5EF4-FFF2-40B4-BE49-F238E27FC236}">
                <a16:creationId xmlns:a16="http://schemas.microsoft.com/office/drawing/2014/main" id="{D74F759E-CC37-C818-2848-AB6B87D4213B}"/>
              </a:ext>
            </a:extLst>
          </p:cNvPr>
          <p:cNvSpPr txBox="1">
            <a:spLocks/>
          </p:cNvSpPr>
          <p:nvPr/>
        </p:nvSpPr>
        <p:spPr>
          <a:xfrm>
            <a:off x="677430" y="1029375"/>
            <a:ext cx="10934025"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Agenda</a:t>
            </a:r>
            <a:endParaRPr lang="en-US"/>
          </a:p>
        </p:txBody>
      </p:sp>
    </p:spTree>
    <p:extLst>
      <p:ext uri="{BB962C8B-B14F-4D97-AF65-F5344CB8AC3E}">
        <p14:creationId xmlns:p14="http://schemas.microsoft.com/office/powerpoint/2010/main" val="160223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6562" y="2335925"/>
            <a:ext cx="7816913" cy="3701872"/>
          </a:xfrm>
        </p:spPr>
        <p:txBody>
          <a:bodyPr vert="horz" lIns="91440" tIns="45720" rIns="91440" bIns="45720" rtlCol="0" anchor="t">
            <a:noAutofit/>
          </a:bodyPr>
          <a:lstStyle/>
          <a:p>
            <a:pPr algn="l">
              <a:lnSpc>
                <a:spcPct val="100000"/>
              </a:lnSpc>
            </a:pPr>
            <a:r>
              <a:rPr lang="en-US" sz="2800" b="1" dirty="0">
                <a:latin typeface="Open Sans Light"/>
                <a:ea typeface="Open Sans Light"/>
                <a:cs typeface="Open Sans Light"/>
              </a:rPr>
              <a:t>Define Digital Literacies in 3 words</a:t>
            </a:r>
            <a:endParaRPr lang="en-US" b="1" dirty="0">
              <a:latin typeface="Open Sans Light"/>
              <a:ea typeface="Open Sans Light"/>
              <a:cs typeface="Open Sans Light"/>
            </a:endParaRPr>
          </a:p>
          <a:p>
            <a:pPr algn="l">
              <a:lnSpc>
                <a:spcPct val="100000"/>
              </a:lnSpc>
            </a:pPr>
            <a:endParaRPr lang="en-US" sz="2800" dirty="0">
              <a:latin typeface="Open Sans Light"/>
              <a:ea typeface="Open Sans Light"/>
              <a:cs typeface="Open Sans Light"/>
            </a:endParaRPr>
          </a:p>
          <a:p>
            <a:pPr algn="l">
              <a:lnSpc>
                <a:spcPct val="100000"/>
              </a:lnSpc>
            </a:pPr>
            <a:r>
              <a:rPr lang="en-US" dirty="0">
                <a:latin typeface="Open Sans Light"/>
                <a:ea typeface="Open Sans Light"/>
                <a:cs typeface="Open Sans Light"/>
              </a:rPr>
              <a:t>Share your answers in our </a:t>
            </a:r>
            <a:r>
              <a:rPr lang="en-US" dirty="0" err="1">
                <a:latin typeface="Open Sans Light"/>
                <a:ea typeface="Open Sans Light"/>
                <a:cs typeface="Open Sans Light"/>
              </a:rPr>
              <a:t>Mentimeter</a:t>
            </a:r>
            <a:r>
              <a:rPr lang="en-US" dirty="0">
                <a:latin typeface="Open Sans Light"/>
                <a:ea typeface="Open Sans Light"/>
                <a:cs typeface="Open Sans Light"/>
              </a:rPr>
              <a:t> by scanning the QR code on the right, or using this link: </a:t>
            </a:r>
            <a:r>
              <a:rPr lang="en-US" dirty="0">
                <a:latin typeface="Open Sans Light"/>
                <a:ea typeface="Open Sans Light"/>
                <a:cs typeface="Open Sans Light"/>
                <a:hlinkClick r:id="rId3"/>
              </a:rPr>
              <a:t>https://www.menti.com/alt146nz4a18</a:t>
            </a:r>
            <a:r>
              <a:rPr lang="en-US" dirty="0">
                <a:latin typeface="Open Sans Light"/>
                <a:ea typeface="Open Sans Light"/>
                <a:cs typeface="Open Sans Light"/>
              </a:rPr>
              <a:t> </a:t>
            </a:r>
          </a:p>
        </p:txBody>
      </p:sp>
      <p:cxnSp>
        <p:nvCxnSpPr>
          <p:cNvPr id="5" name="Straight Connector 4">
            <a:extLst>
              <a:ext uri="{FF2B5EF4-FFF2-40B4-BE49-F238E27FC236}">
                <a16:creationId xmlns:a16="http://schemas.microsoft.com/office/drawing/2014/main" id="{DDDAA98E-AC5F-5963-A573-A3B4ED487FA0}"/>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E7987-A34C-C274-774C-0BE8F2D1E6C4}"/>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7" name="TextBox 6">
            <a:extLst>
              <a:ext uri="{FF2B5EF4-FFF2-40B4-BE49-F238E27FC236}">
                <a16:creationId xmlns:a16="http://schemas.microsoft.com/office/drawing/2014/main" id="{2AAFEFBB-FA10-D57F-7C5F-9E183B1C8D02}"/>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2" name="Title 1">
            <a:extLst>
              <a:ext uri="{FF2B5EF4-FFF2-40B4-BE49-F238E27FC236}">
                <a16:creationId xmlns:a16="http://schemas.microsoft.com/office/drawing/2014/main" id="{D74F759E-CC37-C818-2848-AB6B87D4213B}"/>
              </a:ext>
            </a:extLst>
          </p:cNvPr>
          <p:cNvSpPr txBox="1">
            <a:spLocks/>
          </p:cNvSpPr>
          <p:nvPr/>
        </p:nvSpPr>
        <p:spPr>
          <a:xfrm>
            <a:off x="677430" y="1029375"/>
            <a:ext cx="10934025"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a:solidFill>
                  <a:srgbClr val="002145"/>
                </a:solidFill>
                <a:latin typeface="Open Sans ExtraBold"/>
                <a:ea typeface="Open Sans ExtraBold"/>
                <a:cs typeface="Open Sans ExtraBold"/>
              </a:rPr>
              <a:t>Defining Digital Literacies</a:t>
            </a:r>
          </a:p>
        </p:txBody>
      </p:sp>
      <p:pic>
        <p:nvPicPr>
          <p:cNvPr id="8" name="Picture 3" descr="Qr code&#10;&#10;Description automatically generated">
            <a:extLst>
              <a:ext uri="{FF2B5EF4-FFF2-40B4-BE49-F238E27FC236}">
                <a16:creationId xmlns:a16="http://schemas.microsoft.com/office/drawing/2014/main" id="{BF692A55-12F1-06EE-306A-5B8A24D7FFFC}"/>
              </a:ext>
            </a:extLst>
          </p:cNvPr>
          <p:cNvPicPr>
            <a:picLocks noChangeAspect="1"/>
          </p:cNvPicPr>
          <p:nvPr/>
        </p:nvPicPr>
        <p:blipFill>
          <a:blip r:embed="rId4"/>
          <a:stretch>
            <a:fillRect/>
          </a:stretch>
        </p:blipFill>
        <p:spPr>
          <a:xfrm>
            <a:off x="9266896" y="3909803"/>
            <a:ext cx="2928568" cy="2949735"/>
          </a:xfrm>
          <a:prstGeom prst="rect">
            <a:avLst/>
          </a:prstGeom>
        </p:spPr>
      </p:pic>
    </p:spTree>
    <p:extLst>
      <p:ext uri="{BB962C8B-B14F-4D97-AF65-F5344CB8AC3E}">
        <p14:creationId xmlns:p14="http://schemas.microsoft.com/office/powerpoint/2010/main" val="91575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3EC570-987A-79B7-2DFD-635C3F347D45}"/>
              </a:ext>
            </a:extLst>
          </p:cNvPr>
          <p:cNvSpPr>
            <a:spLocks noGrp="1"/>
          </p:cNvSpPr>
          <p:nvPr>
            <p:ph idx="1"/>
          </p:nvPr>
        </p:nvSpPr>
        <p:spPr>
          <a:xfrm>
            <a:off x="696262" y="2274761"/>
            <a:ext cx="5237994" cy="4212899"/>
          </a:xfrm>
        </p:spPr>
        <p:txBody>
          <a:bodyPr vert="horz" lIns="91440" tIns="45720" rIns="91440" bIns="45720" rtlCol="0" anchor="t">
            <a:noAutofit/>
          </a:bodyPr>
          <a:lstStyle/>
          <a:p>
            <a:pPr marL="457200" indent="-457200" defTabSz="777240">
              <a:spcBef>
                <a:spcPts val="850"/>
              </a:spcBef>
            </a:pPr>
            <a:r>
              <a:rPr lang="en-US">
                <a:latin typeface="Open Sans Light"/>
                <a:ea typeface="Open Sans"/>
                <a:cs typeface="Calibri" panose="020F0502020204030204"/>
              </a:rPr>
              <a:t>Skills</a:t>
            </a:r>
          </a:p>
          <a:p>
            <a:pPr marL="457200" indent="-457200" defTabSz="777240">
              <a:spcBef>
                <a:spcPts val="850"/>
              </a:spcBef>
            </a:pPr>
            <a:r>
              <a:rPr lang="en-US">
                <a:latin typeface="Open Sans Light"/>
                <a:ea typeface="Open Sans"/>
                <a:cs typeface="Calibri" panose="020F0502020204030204"/>
              </a:rPr>
              <a:t>Practices</a:t>
            </a:r>
          </a:p>
          <a:p>
            <a:pPr marL="457200" indent="-457200" defTabSz="777240">
              <a:spcBef>
                <a:spcPts val="850"/>
              </a:spcBef>
            </a:pPr>
            <a:r>
              <a:rPr lang="en-US">
                <a:latin typeface="Open Sans Light"/>
                <a:ea typeface="Open Sans"/>
                <a:cs typeface="Calibri" panose="020F0502020204030204"/>
              </a:rPr>
              <a:t>Mindsets</a:t>
            </a:r>
          </a:p>
          <a:p>
            <a:pPr marL="457200" indent="-457200" defTabSz="777240">
              <a:spcBef>
                <a:spcPts val="850"/>
              </a:spcBef>
            </a:pPr>
            <a:r>
              <a:rPr lang="en-US">
                <a:latin typeface="Open Sans Light"/>
                <a:ea typeface="Open Sans"/>
                <a:cs typeface="Calibri" panose="020F0502020204030204"/>
              </a:rPr>
              <a:t>Ways</a:t>
            </a:r>
            <a:r>
              <a:rPr lang="en-US" sz="2800" kern="1200">
                <a:latin typeface="Open Sans Light"/>
                <a:ea typeface="Open Sans"/>
                <a:cs typeface="Calibri" panose="020F0502020204030204"/>
              </a:rPr>
              <a:t> of thinking</a:t>
            </a:r>
            <a:br>
              <a:rPr lang="en-US">
                <a:latin typeface="Open Sans Light"/>
                <a:ea typeface="Open Sans"/>
                <a:cs typeface="Calibri" panose="020F0502020204030204"/>
              </a:rPr>
            </a:br>
            <a:endParaRPr lang="en-US" sz="2800" kern="1200">
              <a:latin typeface="Open Sans Light"/>
              <a:ea typeface="Open Sans"/>
              <a:cs typeface="Calibri" panose="020F0502020204030204"/>
            </a:endParaRPr>
          </a:p>
          <a:p>
            <a:pPr marL="0" indent="0" defTabSz="777240">
              <a:spcBef>
                <a:spcPts val="850"/>
              </a:spcBef>
              <a:buNone/>
            </a:pPr>
            <a:r>
              <a:rPr lang="en-US" kern="1200">
                <a:latin typeface="Open Sans Light"/>
                <a:ea typeface="Open Sans"/>
                <a:cs typeface="Calibri" panose="020F0502020204030204"/>
              </a:rPr>
              <a:t>Needed to make meaning with digital texts, from digital texts, and in digitally mediated environments.</a:t>
            </a:r>
            <a:r>
              <a:rPr lang="en-US">
                <a:latin typeface="Open Sans Light"/>
                <a:ea typeface="Open Sans"/>
                <a:cs typeface="Calibri" panose="020F0502020204030204"/>
              </a:rPr>
              <a:t> </a:t>
            </a:r>
            <a:endParaRPr lang="en-US">
              <a:latin typeface="Open Sans Light"/>
              <a:ea typeface="Open Sans"/>
              <a:cs typeface="+mn-lt"/>
            </a:endParaRPr>
          </a:p>
          <a:p>
            <a:pPr marL="0" indent="0" defTabSz="777240">
              <a:buNone/>
            </a:pPr>
            <a:endParaRPr lang="en-US" sz="2400" kern="1200">
              <a:latin typeface="Open Sans Light"/>
              <a:ea typeface="Open Sans"/>
              <a:cs typeface="Calibri" panose="020F0502020204030204"/>
            </a:endParaRPr>
          </a:p>
        </p:txBody>
      </p:sp>
      <p:pic>
        <p:nvPicPr>
          <p:cNvPr id="4" name="Picture 4" descr="Diagram&#10;&#10;Description automatically generated">
            <a:extLst>
              <a:ext uri="{FF2B5EF4-FFF2-40B4-BE49-F238E27FC236}">
                <a16:creationId xmlns:a16="http://schemas.microsoft.com/office/drawing/2014/main" id="{7DC5D945-2638-44DE-E03A-A2BBDF6D3A0E}"/>
              </a:ext>
            </a:extLst>
          </p:cNvPr>
          <p:cNvPicPr>
            <a:picLocks noChangeAspect="1"/>
          </p:cNvPicPr>
          <p:nvPr/>
        </p:nvPicPr>
        <p:blipFill>
          <a:blip r:embed="rId2"/>
          <a:stretch>
            <a:fillRect/>
          </a:stretch>
        </p:blipFill>
        <p:spPr>
          <a:xfrm>
            <a:off x="6089815" y="2074116"/>
            <a:ext cx="5146291" cy="4079879"/>
          </a:xfrm>
          <a:prstGeom prst="rect">
            <a:avLst/>
          </a:prstGeom>
        </p:spPr>
      </p:pic>
      <p:sp>
        <p:nvSpPr>
          <p:cNvPr id="5" name="TextBox 4">
            <a:extLst>
              <a:ext uri="{FF2B5EF4-FFF2-40B4-BE49-F238E27FC236}">
                <a16:creationId xmlns:a16="http://schemas.microsoft.com/office/drawing/2014/main" id="{373BB87C-0003-DF9F-B743-498E6827682C}"/>
              </a:ext>
            </a:extLst>
          </p:cNvPr>
          <p:cNvSpPr txBox="1"/>
          <p:nvPr/>
        </p:nvSpPr>
        <p:spPr>
          <a:xfrm>
            <a:off x="7076375" y="6213088"/>
            <a:ext cx="317224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77240">
              <a:spcAft>
                <a:spcPts val="600"/>
              </a:spcAft>
            </a:pPr>
            <a:r>
              <a:rPr lang="en-US" sz="1200" kern="1200" err="1">
                <a:latin typeface="Open Sans Light"/>
                <a:ea typeface="Open Sans Light"/>
                <a:cs typeface="Calibri"/>
              </a:rPr>
              <a:t>Cotnam</a:t>
            </a:r>
            <a:r>
              <a:rPr lang="en-US" sz="1200" kern="1200">
                <a:latin typeface="Open Sans Light"/>
                <a:ea typeface="Open Sans Light"/>
                <a:cs typeface="Calibri"/>
              </a:rPr>
              <a:t>-Kappel, M &amp; Hagerman, M. (2020)</a:t>
            </a:r>
            <a:endParaRPr lang="en-US" sz="1200">
              <a:latin typeface="Open Sans Light"/>
              <a:ea typeface="Open Sans Light"/>
              <a:cs typeface="Calibri"/>
            </a:endParaRPr>
          </a:p>
        </p:txBody>
      </p:sp>
      <p:cxnSp>
        <p:nvCxnSpPr>
          <p:cNvPr id="8" name="Straight Connector 7">
            <a:extLst>
              <a:ext uri="{FF2B5EF4-FFF2-40B4-BE49-F238E27FC236}">
                <a16:creationId xmlns:a16="http://schemas.microsoft.com/office/drawing/2014/main" id="{713095AE-B34C-8BC0-0C27-04828C72CD06}"/>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110159-9D9B-C060-D94C-1DE3070578C8}"/>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2" name="TextBox 11">
            <a:extLst>
              <a:ext uri="{FF2B5EF4-FFF2-40B4-BE49-F238E27FC236}">
                <a16:creationId xmlns:a16="http://schemas.microsoft.com/office/drawing/2014/main" id="{FA72D32C-367F-4AD5-9893-09024FA28CE1}"/>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4" name="Title 1">
            <a:extLst>
              <a:ext uri="{FF2B5EF4-FFF2-40B4-BE49-F238E27FC236}">
                <a16:creationId xmlns:a16="http://schemas.microsoft.com/office/drawing/2014/main" id="{9EF0FF43-0280-967C-388F-A6393EF7CB48}"/>
              </a:ext>
            </a:extLst>
          </p:cNvPr>
          <p:cNvSpPr txBox="1">
            <a:spLocks/>
          </p:cNvSpPr>
          <p:nvPr/>
        </p:nvSpPr>
        <p:spPr>
          <a:xfrm>
            <a:off x="677430" y="1029375"/>
            <a:ext cx="10934025" cy="94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002145"/>
                </a:solidFill>
                <a:latin typeface="Open Sans ExtraBold"/>
                <a:ea typeface="Open Sans ExtraBold"/>
                <a:cs typeface="Open Sans ExtraBold"/>
              </a:rPr>
              <a:t>Foundational Components</a:t>
            </a:r>
            <a:endParaRPr lang="en-US" sz="4500" dirty="0">
              <a:cs typeface="Calibri Light"/>
            </a:endParaRPr>
          </a:p>
        </p:txBody>
      </p:sp>
    </p:spTree>
    <p:extLst>
      <p:ext uri="{BB962C8B-B14F-4D97-AF65-F5344CB8AC3E}">
        <p14:creationId xmlns:p14="http://schemas.microsoft.com/office/powerpoint/2010/main" val="347674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3EC570-987A-79B7-2DFD-635C3F347D45}"/>
              </a:ext>
            </a:extLst>
          </p:cNvPr>
          <p:cNvSpPr>
            <a:spLocks noGrp="1"/>
          </p:cNvSpPr>
          <p:nvPr>
            <p:ph idx="1"/>
          </p:nvPr>
        </p:nvSpPr>
        <p:spPr>
          <a:xfrm>
            <a:off x="690489" y="2729631"/>
            <a:ext cx="9966930" cy="3195624"/>
          </a:xfrm>
        </p:spPr>
        <p:txBody>
          <a:bodyPr vert="horz" lIns="91440" tIns="45720" rIns="91440" bIns="45720" rtlCol="0" anchor="t">
            <a:noAutofit/>
          </a:bodyPr>
          <a:lstStyle/>
          <a:p>
            <a:pPr marL="0" indent="0" defTabSz="777240">
              <a:spcBef>
                <a:spcPts val="850"/>
              </a:spcBef>
              <a:buNone/>
            </a:pPr>
            <a:endParaRPr lang="en-US">
              <a:latin typeface="Arial"/>
              <a:ea typeface="Open Sans"/>
              <a:cs typeface="Arial"/>
            </a:endParaRPr>
          </a:p>
          <a:p>
            <a:pPr marL="0" indent="0" defTabSz="777240">
              <a:spcBef>
                <a:spcPts val="850"/>
              </a:spcBef>
              <a:buNone/>
            </a:pPr>
            <a:endParaRPr lang="en-US" kern="1200">
              <a:latin typeface="Open Sans Light"/>
              <a:ea typeface="Open Sans"/>
              <a:cs typeface="Calibri" panose="020F0502020204030204"/>
            </a:endParaRPr>
          </a:p>
          <a:p>
            <a:pPr marL="0" indent="0" defTabSz="777240">
              <a:buNone/>
            </a:pPr>
            <a:endParaRPr lang="en-US" sz="2400" kern="1200">
              <a:latin typeface="Open Sans Light"/>
              <a:ea typeface="Open Sans"/>
              <a:cs typeface="Calibri" panose="020F0502020204030204"/>
            </a:endParaRPr>
          </a:p>
        </p:txBody>
      </p:sp>
      <p:sp>
        <p:nvSpPr>
          <p:cNvPr id="7" name="Content Placeholder 2">
            <a:extLst>
              <a:ext uri="{FF2B5EF4-FFF2-40B4-BE49-F238E27FC236}">
                <a16:creationId xmlns:a16="http://schemas.microsoft.com/office/drawing/2014/main" id="{483DDCCF-9AD1-5918-B520-4279FD099085}"/>
              </a:ext>
            </a:extLst>
          </p:cNvPr>
          <p:cNvSpPr txBox="1">
            <a:spLocks/>
          </p:cNvSpPr>
          <p:nvPr/>
        </p:nvSpPr>
        <p:spPr>
          <a:xfrm>
            <a:off x="5811151" y="5343621"/>
            <a:ext cx="5305817" cy="815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77240">
              <a:spcBef>
                <a:spcPts val="850"/>
              </a:spcBef>
              <a:buNone/>
            </a:pPr>
            <a:endParaRPr lang="en-US" sz="2040" kern="1200">
              <a:solidFill>
                <a:schemeClr val="tx1"/>
              </a:solidFill>
              <a:latin typeface="+mn-lt"/>
              <a:ea typeface="+mn-ea"/>
              <a:cs typeface="Calibri" panose="020F0502020204030204"/>
            </a:endParaRPr>
          </a:p>
          <a:p>
            <a:pPr lvl="1"/>
            <a:endParaRPr lang="en-US" sz="2400">
              <a:cs typeface="Calibri" panose="020F0502020204030204"/>
            </a:endParaRPr>
          </a:p>
        </p:txBody>
      </p:sp>
      <p:cxnSp>
        <p:nvCxnSpPr>
          <p:cNvPr id="8" name="Straight Connector 7">
            <a:extLst>
              <a:ext uri="{FF2B5EF4-FFF2-40B4-BE49-F238E27FC236}">
                <a16:creationId xmlns:a16="http://schemas.microsoft.com/office/drawing/2014/main" id="{713095AE-B34C-8BC0-0C27-04828C72CD06}"/>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110159-9D9B-C060-D94C-1DE3070578C8}"/>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2" name="TextBox 11">
            <a:extLst>
              <a:ext uri="{FF2B5EF4-FFF2-40B4-BE49-F238E27FC236}">
                <a16:creationId xmlns:a16="http://schemas.microsoft.com/office/drawing/2014/main" id="{FA72D32C-367F-4AD5-9893-09024FA28CE1}"/>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4" name="Title 1">
            <a:extLst>
              <a:ext uri="{FF2B5EF4-FFF2-40B4-BE49-F238E27FC236}">
                <a16:creationId xmlns:a16="http://schemas.microsoft.com/office/drawing/2014/main" id="{9EF0FF43-0280-967C-388F-A6393EF7CB48}"/>
              </a:ext>
            </a:extLst>
          </p:cNvPr>
          <p:cNvSpPr txBox="1">
            <a:spLocks/>
          </p:cNvSpPr>
          <p:nvPr/>
        </p:nvSpPr>
        <p:spPr>
          <a:xfrm>
            <a:off x="675151" y="1243018"/>
            <a:ext cx="10927282" cy="13239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002145"/>
                </a:solidFill>
                <a:latin typeface="Open Sans ExtraBold"/>
                <a:ea typeface="Open Sans ExtraBold"/>
                <a:cs typeface="Open Sans ExtraBold"/>
              </a:rPr>
              <a:t>Young People's Literacies in the Digital Age</a:t>
            </a:r>
            <a:endParaRPr lang="en-US" sz="4500" dirty="0">
              <a:latin typeface="Open Sans ExtraBold"/>
              <a:ea typeface="Open Sans Light"/>
              <a:cs typeface="Calibri Light"/>
            </a:endParaRPr>
          </a:p>
        </p:txBody>
      </p:sp>
      <p:pic>
        <p:nvPicPr>
          <p:cNvPr id="6" name="Picture 4" descr="Logo&#10;&#10;Description automatically generated">
            <a:extLst>
              <a:ext uri="{FF2B5EF4-FFF2-40B4-BE49-F238E27FC236}">
                <a16:creationId xmlns:a16="http://schemas.microsoft.com/office/drawing/2014/main" id="{F6311ABA-DD77-006A-75AC-0393479061E2}"/>
              </a:ext>
            </a:extLst>
          </p:cNvPr>
          <p:cNvPicPr>
            <a:picLocks noChangeAspect="1"/>
          </p:cNvPicPr>
          <p:nvPr/>
        </p:nvPicPr>
        <p:blipFill>
          <a:blip r:embed="rId2"/>
          <a:stretch>
            <a:fillRect/>
          </a:stretch>
        </p:blipFill>
        <p:spPr>
          <a:xfrm>
            <a:off x="675151" y="3054918"/>
            <a:ext cx="1433969" cy="1073323"/>
          </a:xfrm>
          <a:prstGeom prst="rect">
            <a:avLst/>
          </a:prstGeom>
        </p:spPr>
      </p:pic>
      <p:sp>
        <p:nvSpPr>
          <p:cNvPr id="15" name="Content Placeholder 2">
            <a:extLst>
              <a:ext uri="{FF2B5EF4-FFF2-40B4-BE49-F238E27FC236}">
                <a16:creationId xmlns:a16="http://schemas.microsoft.com/office/drawing/2014/main" id="{E2E75DD6-517C-E7E8-2893-2C65B1B81C13}"/>
              </a:ext>
            </a:extLst>
          </p:cNvPr>
          <p:cNvSpPr txBox="1">
            <a:spLocks/>
          </p:cNvSpPr>
          <p:nvPr/>
        </p:nvSpPr>
        <p:spPr>
          <a:xfrm>
            <a:off x="2662972" y="3052917"/>
            <a:ext cx="7989518" cy="20859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Open Sans Light"/>
                <a:ea typeface="+mn-lt"/>
                <a:cs typeface="+mn-lt"/>
              </a:rPr>
              <a:t>"How have we arrived at a situation in which </a:t>
            </a:r>
            <a:r>
              <a:rPr lang="en-US" b="1">
                <a:solidFill>
                  <a:srgbClr val="991E66"/>
                </a:solidFill>
                <a:latin typeface="Open Sans"/>
                <a:ea typeface="+mn-lt"/>
                <a:cs typeface="+mn-lt"/>
              </a:rPr>
              <a:t>we </a:t>
            </a:r>
            <a:r>
              <a:rPr lang="en-US">
                <a:latin typeface="Open Sans Light"/>
                <a:ea typeface="+mn-lt"/>
                <a:cs typeface="+mn-lt"/>
              </a:rPr>
              <a:t>adapt to technology, rather than </a:t>
            </a:r>
            <a:r>
              <a:rPr lang="en-US" b="1">
                <a:solidFill>
                  <a:srgbClr val="991E66"/>
                </a:solidFill>
                <a:latin typeface="Open Sans"/>
                <a:ea typeface="+mn-lt"/>
                <a:cs typeface="+mn-lt"/>
              </a:rPr>
              <a:t>it </a:t>
            </a:r>
            <a:r>
              <a:rPr lang="en-US">
                <a:latin typeface="Open Sans Light"/>
                <a:ea typeface="+mn-lt"/>
                <a:cs typeface="+mn-lt"/>
              </a:rPr>
              <a:t>being adapted to us?” </a:t>
            </a:r>
          </a:p>
          <a:p>
            <a:pPr marL="0" indent="0">
              <a:buNone/>
            </a:pPr>
            <a:endParaRPr lang="en-US" sz="2000">
              <a:solidFill>
                <a:srgbClr val="333333"/>
              </a:solidFill>
              <a:latin typeface="Open Sans Light"/>
              <a:ea typeface="+mn-lt"/>
              <a:cs typeface="+mn-lt"/>
            </a:endParaRPr>
          </a:p>
          <a:p>
            <a:pPr marL="0" indent="0" algn="r">
              <a:buNone/>
            </a:pPr>
            <a:r>
              <a:rPr lang="en-US" sz="2000" i="1">
                <a:solidFill>
                  <a:srgbClr val="333333"/>
                </a:solidFill>
                <a:latin typeface="Open Sans Light"/>
                <a:ea typeface="+mn-lt"/>
                <a:cs typeface="+mn-lt"/>
              </a:rPr>
              <a:t>Luci Pangrazio</a:t>
            </a:r>
            <a:br>
              <a:rPr lang="en-US" i="1">
                <a:latin typeface="Open Sans Light"/>
                <a:ea typeface="+mn-lt"/>
                <a:cs typeface="+mn-lt"/>
              </a:rPr>
            </a:br>
            <a:br>
              <a:rPr lang="en-US" i="1">
                <a:latin typeface="Calibri Light"/>
                <a:ea typeface="+mn-lt"/>
                <a:cs typeface="+mn-lt"/>
              </a:rPr>
            </a:br>
            <a:endParaRPr lang="en-US" i="1">
              <a:latin typeface="Calibri Light"/>
              <a:ea typeface="+mn-lt"/>
              <a:cs typeface="+mn-lt"/>
            </a:endParaRPr>
          </a:p>
          <a:p>
            <a:pPr marL="0" indent="0">
              <a:buFont typeface="Arial" panose="020B0604020202020204" pitchFamily="34" charset="0"/>
              <a:buNone/>
            </a:pPr>
            <a:endParaRPr lang="en-US" sz="1800">
              <a:solidFill>
                <a:srgbClr val="595959"/>
              </a:solidFill>
              <a:ea typeface="+mn-lt"/>
              <a:cs typeface="+mn-lt"/>
            </a:endParaRPr>
          </a:p>
        </p:txBody>
      </p:sp>
    </p:spTree>
    <p:extLst>
      <p:ext uri="{BB962C8B-B14F-4D97-AF65-F5344CB8AC3E}">
        <p14:creationId xmlns:p14="http://schemas.microsoft.com/office/powerpoint/2010/main" val="191440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3EC570-987A-79B7-2DFD-635C3F347D45}"/>
              </a:ext>
            </a:extLst>
          </p:cNvPr>
          <p:cNvSpPr>
            <a:spLocks noGrp="1"/>
          </p:cNvSpPr>
          <p:nvPr>
            <p:ph idx="1"/>
          </p:nvPr>
        </p:nvSpPr>
        <p:spPr>
          <a:xfrm>
            <a:off x="690489" y="2729631"/>
            <a:ext cx="9966930" cy="3195624"/>
          </a:xfrm>
        </p:spPr>
        <p:txBody>
          <a:bodyPr vert="horz" lIns="91440" tIns="45720" rIns="91440" bIns="45720" rtlCol="0" anchor="t">
            <a:noAutofit/>
          </a:bodyPr>
          <a:lstStyle/>
          <a:p>
            <a:pPr marL="0" indent="0" defTabSz="777240">
              <a:spcBef>
                <a:spcPts val="850"/>
              </a:spcBef>
              <a:buNone/>
            </a:pPr>
            <a:endParaRPr lang="en-US">
              <a:latin typeface="Arial"/>
              <a:ea typeface="Open Sans"/>
              <a:cs typeface="Arial"/>
            </a:endParaRPr>
          </a:p>
          <a:p>
            <a:pPr marL="0" indent="0" defTabSz="777240">
              <a:spcBef>
                <a:spcPts val="850"/>
              </a:spcBef>
              <a:buNone/>
            </a:pPr>
            <a:endParaRPr lang="en-US" kern="1200">
              <a:latin typeface="Open Sans Light"/>
              <a:ea typeface="Open Sans"/>
              <a:cs typeface="Calibri" panose="020F0502020204030204"/>
            </a:endParaRPr>
          </a:p>
          <a:p>
            <a:pPr marL="0" indent="0" defTabSz="777240">
              <a:buNone/>
            </a:pPr>
            <a:endParaRPr lang="en-US" sz="2400" kern="1200">
              <a:latin typeface="Open Sans Light"/>
              <a:ea typeface="Open Sans"/>
              <a:cs typeface="Calibri" panose="020F0502020204030204"/>
            </a:endParaRPr>
          </a:p>
        </p:txBody>
      </p:sp>
      <p:sp>
        <p:nvSpPr>
          <p:cNvPr id="7" name="Content Placeholder 2">
            <a:extLst>
              <a:ext uri="{FF2B5EF4-FFF2-40B4-BE49-F238E27FC236}">
                <a16:creationId xmlns:a16="http://schemas.microsoft.com/office/drawing/2014/main" id="{483DDCCF-9AD1-5918-B520-4279FD099085}"/>
              </a:ext>
            </a:extLst>
          </p:cNvPr>
          <p:cNvSpPr txBox="1">
            <a:spLocks/>
          </p:cNvSpPr>
          <p:nvPr/>
        </p:nvSpPr>
        <p:spPr>
          <a:xfrm>
            <a:off x="5811151" y="5343621"/>
            <a:ext cx="5305817" cy="815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77240">
              <a:spcBef>
                <a:spcPts val="850"/>
              </a:spcBef>
              <a:buNone/>
            </a:pPr>
            <a:endParaRPr lang="en-US" sz="2040" kern="1200">
              <a:solidFill>
                <a:schemeClr val="tx1"/>
              </a:solidFill>
              <a:latin typeface="+mn-lt"/>
              <a:ea typeface="+mn-ea"/>
              <a:cs typeface="Calibri" panose="020F0502020204030204"/>
            </a:endParaRPr>
          </a:p>
          <a:p>
            <a:pPr lvl="1"/>
            <a:endParaRPr lang="en-US" sz="2400">
              <a:cs typeface="Calibri" panose="020F0502020204030204"/>
            </a:endParaRPr>
          </a:p>
        </p:txBody>
      </p:sp>
      <p:cxnSp>
        <p:nvCxnSpPr>
          <p:cNvPr id="8" name="Straight Connector 7">
            <a:extLst>
              <a:ext uri="{FF2B5EF4-FFF2-40B4-BE49-F238E27FC236}">
                <a16:creationId xmlns:a16="http://schemas.microsoft.com/office/drawing/2014/main" id="{713095AE-B34C-8BC0-0C27-04828C72CD06}"/>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110159-9D9B-C060-D94C-1DE3070578C8}"/>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2" name="TextBox 11">
            <a:extLst>
              <a:ext uri="{FF2B5EF4-FFF2-40B4-BE49-F238E27FC236}">
                <a16:creationId xmlns:a16="http://schemas.microsoft.com/office/drawing/2014/main" id="{FA72D32C-367F-4AD5-9893-09024FA28CE1}"/>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4" name="Title 1">
            <a:extLst>
              <a:ext uri="{FF2B5EF4-FFF2-40B4-BE49-F238E27FC236}">
                <a16:creationId xmlns:a16="http://schemas.microsoft.com/office/drawing/2014/main" id="{9EF0FF43-0280-967C-388F-A6393EF7CB48}"/>
              </a:ext>
            </a:extLst>
          </p:cNvPr>
          <p:cNvSpPr txBox="1">
            <a:spLocks/>
          </p:cNvSpPr>
          <p:nvPr/>
        </p:nvSpPr>
        <p:spPr>
          <a:xfrm>
            <a:off x="634205" y="1133592"/>
            <a:ext cx="10920539" cy="851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002145"/>
                </a:solidFill>
                <a:latin typeface="Open Sans ExtraBold"/>
                <a:ea typeface="Open Sans ExtraBold"/>
                <a:cs typeface="Open Sans ExtraBold"/>
              </a:rPr>
              <a:t>The Myth of the Digital Native</a:t>
            </a:r>
            <a:endParaRPr lang="en-US" dirty="0"/>
          </a:p>
        </p:txBody>
      </p:sp>
      <p:sp>
        <p:nvSpPr>
          <p:cNvPr id="15" name="Content Placeholder 2">
            <a:extLst>
              <a:ext uri="{FF2B5EF4-FFF2-40B4-BE49-F238E27FC236}">
                <a16:creationId xmlns:a16="http://schemas.microsoft.com/office/drawing/2014/main" id="{E2E75DD6-517C-E7E8-2893-2C65B1B81C13}"/>
              </a:ext>
            </a:extLst>
          </p:cNvPr>
          <p:cNvSpPr txBox="1">
            <a:spLocks/>
          </p:cNvSpPr>
          <p:nvPr/>
        </p:nvSpPr>
        <p:spPr>
          <a:xfrm>
            <a:off x="2528105" y="2574138"/>
            <a:ext cx="8220427" cy="3731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latin typeface="Open Sans Light"/>
                <a:ea typeface="+mn-lt"/>
                <a:cs typeface="+mn-lt"/>
              </a:rPr>
              <a:t>“Despite their use of digital media, many of the young people </a:t>
            </a:r>
            <a:r>
              <a:rPr lang="en-US" b="1" dirty="0">
                <a:solidFill>
                  <a:srgbClr val="991E66"/>
                </a:solidFill>
                <a:latin typeface="Open Sans"/>
                <a:ea typeface="+mn-lt"/>
                <a:cs typeface="+mn-lt"/>
              </a:rPr>
              <a:t>did not demonstrate a well-developed critical disposition</a:t>
            </a:r>
            <a:r>
              <a:rPr lang="en-US" dirty="0">
                <a:solidFill>
                  <a:schemeClr val="accent2"/>
                </a:solidFill>
                <a:latin typeface="Open Sans Light"/>
                <a:ea typeface="+mn-lt"/>
                <a:cs typeface="+mn-lt"/>
              </a:rPr>
              <a:t> </a:t>
            </a:r>
            <a:r>
              <a:rPr lang="en-US" dirty="0">
                <a:latin typeface="Open Sans Light"/>
                <a:ea typeface="+mn-lt"/>
                <a:cs typeface="+mn-lt"/>
              </a:rPr>
              <a:t>toward the technologies they used. This is not to suggest that they were unwilling to critique, but rather that they had </a:t>
            </a:r>
            <a:r>
              <a:rPr lang="en-US" b="1" dirty="0">
                <a:solidFill>
                  <a:srgbClr val="991E66"/>
                </a:solidFill>
                <a:latin typeface="Open Sans"/>
                <a:ea typeface="+mn-lt"/>
                <a:cs typeface="+mn-lt"/>
              </a:rPr>
              <a:t>few opportunities to cultivate</a:t>
            </a:r>
            <a:r>
              <a:rPr lang="en-US" dirty="0">
                <a:latin typeface="Open Sans Light"/>
                <a:ea typeface="+mn-lt"/>
                <a:cs typeface="+mn-lt"/>
              </a:rPr>
              <a:t> these sorts of critical understandings.”</a:t>
            </a:r>
            <a:endParaRPr lang="en-US" dirty="0">
              <a:cs typeface="Calibri" panose="020F0502020204030204"/>
            </a:endParaRPr>
          </a:p>
          <a:p>
            <a:pPr marL="0" indent="0">
              <a:lnSpc>
                <a:spcPct val="100000"/>
              </a:lnSpc>
              <a:spcBef>
                <a:spcPts val="0"/>
              </a:spcBef>
              <a:buNone/>
            </a:pPr>
            <a:endParaRPr lang="en-US" dirty="0">
              <a:solidFill>
                <a:srgbClr val="000000"/>
              </a:solidFill>
              <a:latin typeface="Open Sans Light"/>
              <a:ea typeface="+mn-lt"/>
              <a:cs typeface="+mn-lt"/>
            </a:endParaRPr>
          </a:p>
          <a:p>
            <a:pPr marL="0" indent="0" algn="r">
              <a:buNone/>
            </a:pPr>
            <a:r>
              <a:rPr lang="en-US" sz="2400" i="1" dirty="0">
                <a:solidFill>
                  <a:srgbClr val="333333"/>
                </a:solidFill>
                <a:latin typeface="Open Sans Light"/>
                <a:ea typeface="+mn-lt"/>
                <a:cs typeface="+mn-lt"/>
              </a:rPr>
              <a:t>Luci </a:t>
            </a:r>
            <a:r>
              <a:rPr lang="en-US" sz="2400" i="1" dirty="0" err="1">
                <a:solidFill>
                  <a:srgbClr val="333333"/>
                </a:solidFill>
                <a:latin typeface="Open Sans Light"/>
                <a:ea typeface="+mn-lt"/>
                <a:cs typeface="+mn-lt"/>
              </a:rPr>
              <a:t>Pangrazio</a:t>
            </a:r>
            <a:br>
              <a:rPr lang="en-US" sz="2400" i="1" dirty="0">
                <a:latin typeface="Open Sans Light"/>
                <a:ea typeface="+mn-lt"/>
                <a:cs typeface="+mn-lt"/>
              </a:rPr>
            </a:br>
            <a:br>
              <a:rPr lang="en-US" sz="2400" i="1" dirty="0">
                <a:latin typeface="Calibri Light"/>
                <a:ea typeface="+mn-lt"/>
                <a:cs typeface="+mn-lt"/>
              </a:rPr>
            </a:br>
            <a:endParaRPr lang="en-US" sz="2400" i="1" dirty="0">
              <a:latin typeface="Calibri Light"/>
              <a:ea typeface="+mn-lt"/>
              <a:cs typeface="+mn-lt"/>
            </a:endParaRPr>
          </a:p>
          <a:p>
            <a:pPr marL="0" indent="0">
              <a:buFont typeface="Arial" panose="020B0604020202020204" pitchFamily="34" charset="0"/>
              <a:buNone/>
            </a:pPr>
            <a:endParaRPr lang="en-US" sz="1800" dirty="0">
              <a:solidFill>
                <a:srgbClr val="595959"/>
              </a:solidFill>
              <a:ea typeface="+mn-lt"/>
              <a:cs typeface="+mn-lt"/>
            </a:endParaRPr>
          </a:p>
        </p:txBody>
      </p:sp>
      <p:pic>
        <p:nvPicPr>
          <p:cNvPr id="13" name="Picture 4" descr="Logo&#10;&#10;Description automatically generated">
            <a:extLst>
              <a:ext uri="{FF2B5EF4-FFF2-40B4-BE49-F238E27FC236}">
                <a16:creationId xmlns:a16="http://schemas.microsoft.com/office/drawing/2014/main" id="{8714D0B5-F674-FF0A-03AF-082233149427}"/>
              </a:ext>
            </a:extLst>
          </p:cNvPr>
          <p:cNvPicPr>
            <a:picLocks noChangeAspect="1"/>
          </p:cNvPicPr>
          <p:nvPr/>
        </p:nvPicPr>
        <p:blipFill>
          <a:blip r:embed="rId2"/>
          <a:stretch>
            <a:fillRect/>
          </a:stretch>
        </p:blipFill>
        <p:spPr>
          <a:xfrm>
            <a:off x="675151" y="3054918"/>
            <a:ext cx="1433969" cy="1073323"/>
          </a:xfrm>
          <a:prstGeom prst="rect">
            <a:avLst/>
          </a:prstGeom>
        </p:spPr>
      </p:pic>
    </p:spTree>
    <p:extLst>
      <p:ext uri="{BB962C8B-B14F-4D97-AF65-F5344CB8AC3E}">
        <p14:creationId xmlns:p14="http://schemas.microsoft.com/office/powerpoint/2010/main" val="22877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3EC570-987A-79B7-2DFD-635C3F347D45}"/>
              </a:ext>
            </a:extLst>
          </p:cNvPr>
          <p:cNvSpPr>
            <a:spLocks noGrp="1"/>
          </p:cNvSpPr>
          <p:nvPr>
            <p:ph idx="1"/>
          </p:nvPr>
        </p:nvSpPr>
        <p:spPr>
          <a:xfrm>
            <a:off x="696262" y="2251671"/>
            <a:ext cx="11288628" cy="3276544"/>
          </a:xfrm>
        </p:spPr>
        <p:txBody>
          <a:bodyPr vert="horz" lIns="91440" tIns="45720" rIns="91440" bIns="45720" rtlCol="0" anchor="t">
            <a:noAutofit/>
          </a:bodyPr>
          <a:lstStyle/>
          <a:p>
            <a:pPr marL="0" indent="0" defTabSz="777240">
              <a:lnSpc>
                <a:spcPct val="100000"/>
              </a:lnSpc>
              <a:spcBef>
                <a:spcPts val="850"/>
              </a:spcBef>
              <a:buNone/>
            </a:pPr>
            <a:r>
              <a:rPr lang="en-US" b="1" dirty="0">
                <a:solidFill>
                  <a:srgbClr val="991E66"/>
                </a:solidFill>
                <a:latin typeface="Open Sans" pitchFamily="2" charset="0"/>
                <a:ea typeface="Open Sans" pitchFamily="2" charset="0"/>
                <a:cs typeface="Open Sans" pitchFamily="2" charset="0"/>
              </a:rPr>
              <a:t>CRITICAL</a:t>
            </a:r>
            <a:r>
              <a:rPr lang="en-US" b="1" dirty="0">
                <a:latin typeface="Open Sans Light"/>
                <a:ea typeface="Open Sans"/>
                <a:cs typeface="Calibri" panose="020F0502020204030204"/>
              </a:rPr>
              <a:t> </a:t>
            </a:r>
            <a:r>
              <a:rPr lang="en-US" dirty="0">
                <a:latin typeface="Open Sans Light"/>
                <a:ea typeface="Open Sans"/>
                <a:cs typeface="Calibri" panose="020F0502020204030204"/>
              </a:rPr>
              <a:t>Digital Literacies are informed by knowledge of:</a:t>
            </a:r>
            <a:br>
              <a:rPr lang="en-US" dirty="0">
                <a:latin typeface="Open Sans Light"/>
                <a:ea typeface="Open Sans"/>
                <a:cs typeface="Calibri" panose="020F0502020204030204"/>
              </a:rPr>
            </a:br>
            <a:endParaRPr lang="en-US" dirty="0">
              <a:latin typeface="Open Sans Light"/>
              <a:ea typeface="Open Sans"/>
              <a:cs typeface="Calibri" panose="020F0502020204030204"/>
            </a:endParaRPr>
          </a:p>
          <a:p>
            <a:pPr marL="457200" indent="-457200" defTabSz="777240">
              <a:lnSpc>
                <a:spcPct val="100000"/>
              </a:lnSpc>
              <a:spcBef>
                <a:spcPts val="850"/>
              </a:spcBef>
            </a:pPr>
            <a:r>
              <a:rPr lang="en-US" dirty="0">
                <a:latin typeface="Open Sans Light"/>
                <a:ea typeface="Open Sans"/>
                <a:cs typeface="Arial"/>
              </a:rPr>
              <a:t>How digital systems are designed</a:t>
            </a:r>
            <a:endParaRPr lang="en-US" dirty="0">
              <a:latin typeface="Open Sans Light"/>
              <a:ea typeface="Open Sans"/>
              <a:cs typeface="Calibri" panose="020F0502020204030204"/>
            </a:endParaRPr>
          </a:p>
          <a:p>
            <a:pPr marL="457200" indent="-457200" defTabSz="777240">
              <a:lnSpc>
                <a:spcPct val="100000"/>
              </a:lnSpc>
              <a:spcBef>
                <a:spcPts val="850"/>
              </a:spcBef>
            </a:pPr>
            <a:r>
              <a:rPr lang="en-US" dirty="0">
                <a:latin typeface="Open Sans Light"/>
                <a:ea typeface="Open Sans"/>
                <a:cs typeface="Arial"/>
              </a:rPr>
              <a:t>The values that digital systems advance/perpetuate</a:t>
            </a:r>
            <a:endParaRPr lang="en-US" dirty="0">
              <a:latin typeface="Open Sans Light"/>
              <a:ea typeface="Open Sans"/>
              <a:cs typeface="Calibri"/>
            </a:endParaRPr>
          </a:p>
          <a:p>
            <a:pPr marL="457200" indent="-457200" defTabSz="777240">
              <a:lnSpc>
                <a:spcPct val="100000"/>
              </a:lnSpc>
              <a:spcBef>
                <a:spcPts val="850"/>
              </a:spcBef>
            </a:pPr>
            <a:r>
              <a:rPr lang="en-US" dirty="0">
                <a:latin typeface="Open Sans Light"/>
                <a:ea typeface="Open Sans"/>
                <a:cs typeface="Arial"/>
              </a:rPr>
              <a:t>The interests that digital systems serve</a:t>
            </a:r>
            <a:endParaRPr lang="en-US" dirty="0">
              <a:latin typeface="Open Sans Light"/>
              <a:ea typeface="Open Sans Light"/>
              <a:cs typeface="Open Sans Light"/>
            </a:endParaRPr>
          </a:p>
          <a:p>
            <a:pPr marL="457200" indent="-457200" defTabSz="777240">
              <a:lnSpc>
                <a:spcPct val="100000"/>
              </a:lnSpc>
              <a:spcBef>
                <a:spcPts val="850"/>
              </a:spcBef>
            </a:pPr>
            <a:r>
              <a:rPr lang="en-US" dirty="0">
                <a:latin typeface="Open Sans Light"/>
                <a:ea typeface="Open Sans"/>
                <a:cs typeface="Arial"/>
              </a:rPr>
              <a:t>Power, who has it, and why</a:t>
            </a:r>
            <a:endParaRPr lang="en-US" dirty="0">
              <a:latin typeface="Open Sans Light"/>
              <a:ea typeface="Open Sans Light"/>
              <a:cs typeface="Open Sans Light"/>
            </a:endParaRPr>
          </a:p>
          <a:p>
            <a:pPr marL="0" indent="0" defTabSz="777240">
              <a:spcBef>
                <a:spcPts val="850"/>
              </a:spcBef>
              <a:buNone/>
            </a:pPr>
            <a:endParaRPr lang="en-US" kern="1200" dirty="0">
              <a:latin typeface="Open Sans Light"/>
              <a:ea typeface="Open Sans"/>
              <a:cs typeface="Calibri" panose="020F0502020204030204"/>
            </a:endParaRPr>
          </a:p>
          <a:p>
            <a:pPr marL="0" indent="0" defTabSz="777240">
              <a:buNone/>
            </a:pPr>
            <a:endParaRPr lang="en-US" sz="2400" kern="1200" dirty="0">
              <a:latin typeface="Open Sans Light"/>
              <a:ea typeface="Open Sans"/>
              <a:cs typeface="Calibri" panose="020F0502020204030204"/>
            </a:endParaRPr>
          </a:p>
        </p:txBody>
      </p:sp>
      <p:cxnSp>
        <p:nvCxnSpPr>
          <p:cNvPr id="8" name="Straight Connector 7">
            <a:extLst>
              <a:ext uri="{FF2B5EF4-FFF2-40B4-BE49-F238E27FC236}">
                <a16:creationId xmlns:a16="http://schemas.microsoft.com/office/drawing/2014/main" id="{713095AE-B34C-8BC0-0C27-04828C72CD06}"/>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110159-9D9B-C060-D94C-1DE3070578C8}"/>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2" name="TextBox 11">
            <a:extLst>
              <a:ext uri="{FF2B5EF4-FFF2-40B4-BE49-F238E27FC236}">
                <a16:creationId xmlns:a16="http://schemas.microsoft.com/office/drawing/2014/main" id="{FA72D32C-367F-4AD5-9893-09024FA28CE1}"/>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sp>
        <p:nvSpPr>
          <p:cNvPr id="15" name="Title 1">
            <a:extLst>
              <a:ext uri="{FF2B5EF4-FFF2-40B4-BE49-F238E27FC236}">
                <a16:creationId xmlns:a16="http://schemas.microsoft.com/office/drawing/2014/main" id="{DF008329-79BF-F60A-14E2-8755271F9FD2}"/>
              </a:ext>
            </a:extLst>
          </p:cNvPr>
          <p:cNvSpPr txBox="1">
            <a:spLocks/>
          </p:cNvSpPr>
          <p:nvPr/>
        </p:nvSpPr>
        <p:spPr>
          <a:xfrm>
            <a:off x="678454" y="1104128"/>
            <a:ext cx="10920539" cy="851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rgbClr val="002145"/>
                </a:solidFill>
                <a:latin typeface="Open Sans ExtraBold"/>
                <a:ea typeface="Open Sans ExtraBold"/>
                <a:cs typeface="Open Sans ExtraBold"/>
              </a:rPr>
              <a:t>Critical Digital Literacies</a:t>
            </a:r>
            <a:endParaRPr lang="en-US" dirty="0"/>
          </a:p>
        </p:txBody>
      </p:sp>
    </p:spTree>
    <p:extLst>
      <p:ext uri="{BB962C8B-B14F-4D97-AF65-F5344CB8AC3E}">
        <p14:creationId xmlns:p14="http://schemas.microsoft.com/office/powerpoint/2010/main" val="325142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483DDCCF-9AD1-5918-B520-4279FD099085}"/>
              </a:ext>
            </a:extLst>
          </p:cNvPr>
          <p:cNvSpPr txBox="1">
            <a:spLocks/>
          </p:cNvSpPr>
          <p:nvPr/>
        </p:nvSpPr>
        <p:spPr>
          <a:xfrm>
            <a:off x="5811151" y="5343621"/>
            <a:ext cx="5305817" cy="815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77240">
              <a:spcBef>
                <a:spcPts val="850"/>
              </a:spcBef>
              <a:buNone/>
            </a:pPr>
            <a:endParaRPr lang="en-US" sz="2040" kern="1200">
              <a:solidFill>
                <a:schemeClr val="tx1"/>
              </a:solidFill>
              <a:latin typeface="+mn-lt"/>
              <a:ea typeface="+mn-ea"/>
              <a:cs typeface="Calibri" panose="020F0502020204030204"/>
            </a:endParaRPr>
          </a:p>
          <a:p>
            <a:pPr lvl="1"/>
            <a:endParaRPr lang="en-US" sz="2400">
              <a:cs typeface="Calibri" panose="020F0502020204030204"/>
            </a:endParaRPr>
          </a:p>
        </p:txBody>
      </p:sp>
      <p:cxnSp>
        <p:nvCxnSpPr>
          <p:cNvPr id="8" name="Straight Connector 7">
            <a:extLst>
              <a:ext uri="{FF2B5EF4-FFF2-40B4-BE49-F238E27FC236}">
                <a16:creationId xmlns:a16="http://schemas.microsoft.com/office/drawing/2014/main" id="{713095AE-B34C-8BC0-0C27-04828C72CD06}"/>
              </a:ext>
            </a:extLst>
          </p:cNvPr>
          <p:cNvCxnSpPr/>
          <p:nvPr/>
        </p:nvCxnSpPr>
        <p:spPr>
          <a:xfrm>
            <a:off x="696000" y="445169"/>
            <a:ext cx="10800000" cy="36000"/>
          </a:xfrm>
          <a:prstGeom prst="line">
            <a:avLst/>
          </a:prstGeom>
          <a:ln w="38100">
            <a:solidFill>
              <a:srgbClr val="991E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110159-9D9B-C060-D94C-1DE3070578C8}"/>
              </a:ext>
            </a:extLst>
          </p:cNvPr>
          <p:cNvSpPr txBox="1"/>
          <p:nvPr/>
        </p:nvSpPr>
        <p:spPr>
          <a:xfrm>
            <a:off x="678454" y="501988"/>
            <a:ext cx="3704550" cy="307777"/>
          </a:xfrm>
          <a:prstGeom prst="rect">
            <a:avLst/>
          </a:prstGeom>
          <a:noFill/>
        </p:spPr>
        <p:txBody>
          <a:bodyPr wrap="square" rtlCol="0">
            <a:spAutoFit/>
          </a:bodyPr>
          <a:lstStyle/>
          <a:p>
            <a:r>
              <a:rPr lang="en-US" sz="1400">
                <a:solidFill>
                  <a:srgbClr val="002145"/>
                </a:solidFill>
                <a:latin typeface="Open Sans" pitchFamily="2" charset="0"/>
                <a:ea typeface="Open Sans" pitchFamily="2" charset="0"/>
                <a:cs typeface="Open Sans" pitchFamily="2" charset="0"/>
              </a:rPr>
              <a:t>ETUG SPRING WORKSHOP 2023</a:t>
            </a:r>
          </a:p>
        </p:txBody>
      </p:sp>
      <p:sp>
        <p:nvSpPr>
          <p:cNvPr id="12" name="TextBox 11">
            <a:extLst>
              <a:ext uri="{FF2B5EF4-FFF2-40B4-BE49-F238E27FC236}">
                <a16:creationId xmlns:a16="http://schemas.microsoft.com/office/drawing/2014/main" id="{FA72D32C-367F-4AD5-9893-09024FA28CE1}"/>
              </a:ext>
            </a:extLst>
          </p:cNvPr>
          <p:cNvSpPr txBox="1"/>
          <p:nvPr/>
        </p:nvSpPr>
        <p:spPr>
          <a:xfrm>
            <a:off x="7243763" y="503232"/>
            <a:ext cx="4252238" cy="307777"/>
          </a:xfrm>
          <a:prstGeom prst="rect">
            <a:avLst/>
          </a:prstGeom>
          <a:noFill/>
        </p:spPr>
        <p:txBody>
          <a:bodyPr wrap="square" rtlCol="0">
            <a:spAutoFit/>
          </a:bodyPr>
          <a:lstStyle/>
          <a:p>
            <a:pPr algn="r"/>
            <a:r>
              <a:rPr lang="en-US" sz="1400">
                <a:solidFill>
                  <a:srgbClr val="002145"/>
                </a:solidFill>
                <a:latin typeface="Open Sans" pitchFamily="2" charset="0"/>
                <a:ea typeface="Open Sans" pitchFamily="2" charset="0"/>
                <a:cs typeface="Open Sans" pitchFamily="2" charset="0"/>
              </a:rPr>
              <a:t>DIGITAL LITERACIES MODULES SHOWCASE</a:t>
            </a:r>
          </a:p>
        </p:txBody>
      </p:sp>
      <p:pic>
        <p:nvPicPr>
          <p:cNvPr id="13" name="Picture 12">
            <a:hlinkClick r:id="rId3"/>
            <a:extLst>
              <a:ext uri="{FF2B5EF4-FFF2-40B4-BE49-F238E27FC236}">
                <a16:creationId xmlns:a16="http://schemas.microsoft.com/office/drawing/2014/main" id="{359B1A69-BC17-430B-B9CE-1F776BBC5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084" y="1094775"/>
            <a:ext cx="9442781" cy="4668449"/>
          </a:xfrm>
          <a:prstGeom prst="rect">
            <a:avLst/>
          </a:prstGeom>
        </p:spPr>
      </p:pic>
      <p:sp>
        <p:nvSpPr>
          <p:cNvPr id="9" name="TextBox 8">
            <a:extLst>
              <a:ext uri="{FF2B5EF4-FFF2-40B4-BE49-F238E27FC236}">
                <a16:creationId xmlns:a16="http://schemas.microsoft.com/office/drawing/2014/main" id="{BFD90E08-5B41-4885-B14D-7EDA5B33C1D6}"/>
              </a:ext>
            </a:extLst>
          </p:cNvPr>
          <p:cNvSpPr txBox="1"/>
          <p:nvPr/>
        </p:nvSpPr>
        <p:spPr>
          <a:xfrm>
            <a:off x="3149597" y="5991827"/>
            <a:ext cx="5889754" cy="461665"/>
          </a:xfrm>
          <a:prstGeom prst="rect">
            <a:avLst/>
          </a:prstGeom>
          <a:noFill/>
        </p:spPr>
        <p:txBody>
          <a:bodyPr wrap="none" rtlCol="0">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hlinkClick r:id="rId3"/>
              </a:rPr>
              <a:t>Introducing the Digital Literacies Modules</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2319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6" ma:contentTypeDescription="Create a new document." ma:contentTypeScope="" ma:versionID="49e9d006379ab52ec86883095b97a094">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6f367343a235fcd85c547a3af40404d7"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2e318f-9542-4187-b053-aed809bb8d27}"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FD8FA-71B2-4905-8178-B89CF82D1FC8}">
  <ds:schemaRefs>
    <ds:schemaRef ds:uri="a3872387-34b7-4a60-a363-363c16f07818"/>
    <ds:schemaRef ds:uri="http://purl.org/dc/dcmitype/"/>
    <ds:schemaRef ds:uri="http://purl.org/dc/elements/1.1/"/>
    <ds:schemaRef ds:uri="ecfc2e3e-eda1-4d77-8751-0efc464d6cf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83F49A6-8886-4B53-9393-99C563EF1404}">
  <ds:schemaRefs>
    <ds:schemaRef ds:uri="http://schemas.microsoft.com/sharepoint/v3/contenttype/forms"/>
  </ds:schemaRefs>
</ds:datastoreItem>
</file>

<file path=customXml/itemProps3.xml><?xml version="1.0" encoding="utf-8"?>
<ds:datastoreItem xmlns:ds="http://schemas.openxmlformats.org/officeDocument/2006/customXml" ds:itemID="{8268C06B-D63F-440E-89AE-5372BD1FE53A}">
  <ds:schemaRefs>
    <ds:schemaRef ds:uri="a3872387-34b7-4a60-a363-363c16f07818"/>
    <ds:schemaRef ds:uri="ecfc2e3e-eda1-4d77-8751-0efc464d6c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113</TotalTime>
  <Words>1330</Words>
  <Application>Microsoft Office PowerPoint</Application>
  <PresentationFormat>Widescreen</PresentationFormat>
  <Paragraphs>156</Paragraphs>
  <Slides>20</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Arial,Sans-Serif</vt:lpstr>
      <vt:lpstr>Calibri</vt:lpstr>
      <vt:lpstr>Calibri Light</vt:lpstr>
      <vt:lpstr>Open Sans</vt:lpstr>
      <vt:lpstr>Open Sans ExtraBold</vt:lpstr>
      <vt:lpstr>Open Sans Light</vt:lpstr>
      <vt:lpstr>office theme</vt:lpstr>
      <vt:lpstr>DIGITAL LITERACIES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 Aidan</dc:creator>
  <cp:lastModifiedBy>Keith Webster</cp:lastModifiedBy>
  <cp:revision>4</cp:revision>
  <dcterms:created xsi:type="dcterms:W3CDTF">2023-05-08T21:08:45Z</dcterms:created>
  <dcterms:modified xsi:type="dcterms:W3CDTF">2023-06-06T21:24:56Z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MediaServiceImageTags">
    <vt:lpwstr/>
  </property>
</Properties>
</file>