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57" r:id="rId3"/>
    <p:sldId id="272" r:id="rId4"/>
    <p:sldId id="278" r:id="rId5"/>
    <p:sldId id="259" r:id="rId6"/>
    <p:sldId id="271" r:id="rId7"/>
    <p:sldId id="269" r:id="rId8"/>
    <p:sldId id="261" r:id="rId9"/>
    <p:sldId id="262" r:id="rId10"/>
    <p:sldId id="277" r:id="rId11"/>
    <p:sldId id="274" r:id="rId12"/>
    <p:sldId id="275" r:id="rId13"/>
    <p:sldId id="276" r:id="rId14"/>
    <p:sldId id="266" r:id="rId15"/>
    <p:sldId id="283" r:id="rId16"/>
    <p:sldId id="267" r:id="rId17"/>
    <p:sldId id="284"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A5"/>
    <a:srgbClr val="0B5351"/>
    <a:srgbClr val="4E8098"/>
    <a:srgbClr val="E0C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59535-AA05-BF62-0352-82FA228C8C23}" v="70" dt="2023-05-10T18:25:51.099"/>
    <p1510:client id="{17A4FFF5-7A57-5EA0-B88B-05B9E2C0CB09}" v="177" dt="2023-05-16T16:40:14.489"/>
    <p1510:client id="{28BB87CB-D236-4CB7-2EA0-626423CB4647}" v="83" dt="2023-05-16T15:58:55.852"/>
    <p1510:client id="{339745EC-05B1-D86A-EA15-C4CEFE9E954B}" v="338" dt="2023-05-09T18:37:54.732"/>
    <p1510:client id="{34DBFD54-750C-4ECF-ADF0-D34F95CED0BD}" v="20" dt="2023-05-09T22:54:29.881"/>
    <p1510:client id="{4AC24082-B3F6-A0D8-F56C-FFD8F8B191B1}" v="400" dt="2023-05-09T22:39:57.427"/>
    <p1510:client id="{4B366583-B537-1B48-3362-FD603CDE4338}" v="2" dt="2023-05-17T21:19:22.001"/>
    <p1510:client id="{585B213B-BFCF-4BC8-9381-F3EE110F8289}" v="12" dt="2023-05-09T22:11:20.070"/>
    <p1510:client id="{6C6377C4-B8E5-8E36-3693-A00BA3CE324C}" v="1083" dt="2023-05-10T16:46:25.177"/>
    <p1510:client id="{71934D53-22AD-335A-3416-07C16573591A}" v="5" dt="2023-05-09T21:26:00.809"/>
    <p1510:client id="{7F58F01A-CA7D-9EE5-CB9B-5E941A7B8609}" v="53" dt="2023-05-09T19:59:31.441"/>
    <p1510:client id="{832E2487-4D2D-154B-1437-C450E648FD3D}" v="408" dt="2023-05-12T18:10:00.122"/>
    <p1510:client id="{8D2D05D1-342E-4B96-0017-37F5981CBE23}" v="287" dt="2023-05-10T23:24:31.623"/>
    <p1510:client id="{9C047D2D-C59B-9B3D-3B7C-EE23F1E969A5}" v="15" dt="2023-05-11T18:45:19.827"/>
    <p1510:client id="{AB058C92-E73C-C567-5C2A-D603546C2D5E}" v="431" dt="2023-05-11T17:08:04.553"/>
    <p1510:client id="{B1C2E032-866B-3463-3B4F-5DB274889733}" v="51" dt="2023-05-10T22:55:56.548"/>
    <p1510:client id="{B3604461-1B4F-1E02-6107-25559982DDFA}" v="56" dt="2023-05-09T22:09:44.217"/>
    <p1510:client id="{C5C4CFF2-5BE1-D311-DEE7-DDA59A175FDD}" v="531" dt="2023-05-09T20:56:36.412"/>
    <p1510:client id="{C70F89D5-1695-62EC-9A05-380253F81A82}" v="367" dt="2023-05-11T17:23:01.646"/>
    <p1510:client id="{DFCD9D1D-7FBC-112E-33A1-D41272009938}" v="13" dt="2023-05-11T21:21:08.394"/>
    <p1510:client id="{E314B0F3-CFCA-4381-9521-C1E49F43D3DF}" v="1124" dt="2023-05-10T19:24:07.462"/>
    <p1510:client id="{F41C4B41-DC0A-1F36-83A9-A675189723F9}" v="246" dt="2023-05-11T21:16:54.917"/>
    <p1510:client id="{F947A4F3-3819-E74A-0974-3B94C51C1CED}" v="261" dt="2023-05-16T17:25:28.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55023-4E90-4034-99D8-46BE6FFAD28F}"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696120B1-102A-41FA-97B0-081B36060778}">
      <dgm:prSet/>
      <dgm:spPr/>
      <dgm:t>
        <a:bodyPr/>
        <a:lstStyle/>
        <a:p>
          <a:r>
            <a:rPr lang="en-US"/>
            <a:t>Student agency – What they share, with who they share, how they share</a:t>
          </a:r>
        </a:p>
      </dgm:t>
    </dgm:pt>
    <dgm:pt modelId="{4BB7ED06-8A0B-475A-8099-F3A44296271F}" type="parTrans" cxnId="{C44A7A44-566A-4E44-964E-866322E1CEE9}">
      <dgm:prSet/>
      <dgm:spPr/>
      <dgm:t>
        <a:bodyPr/>
        <a:lstStyle/>
        <a:p>
          <a:endParaRPr lang="en-US"/>
        </a:p>
      </dgm:t>
    </dgm:pt>
    <dgm:pt modelId="{C0AD17F2-A335-4FAF-9A6B-98FD9FFF6094}" type="sibTrans" cxnId="{C44A7A44-566A-4E44-964E-866322E1CEE9}">
      <dgm:prSet/>
      <dgm:spPr/>
      <dgm:t>
        <a:bodyPr/>
        <a:lstStyle/>
        <a:p>
          <a:endParaRPr lang="en-US"/>
        </a:p>
      </dgm:t>
    </dgm:pt>
    <dgm:pt modelId="{8CF13C76-075C-4394-8C28-688318F1EA42}">
      <dgm:prSet/>
      <dgm:spPr/>
      <dgm:t>
        <a:bodyPr/>
        <a:lstStyle/>
        <a:p>
          <a:r>
            <a:rPr lang="en-US"/>
            <a:t>Opportunities to share who they are outside of curriculum &amp; connect self to studies</a:t>
          </a:r>
        </a:p>
      </dgm:t>
    </dgm:pt>
    <dgm:pt modelId="{31C7907A-7DEA-4FCA-9825-5EE00F7A88FD}" type="parTrans" cxnId="{27EC0FCA-FAA4-4D80-8E2B-FA866F6E4E2C}">
      <dgm:prSet/>
      <dgm:spPr/>
      <dgm:t>
        <a:bodyPr/>
        <a:lstStyle/>
        <a:p>
          <a:endParaRPr lang="en-US"/>
        </a:p>
      </dgm:t>
    </dgm:pt>
    <dgm:pt modelId="{12082A95-00FF-4B10-A542-D86F21F8A711}" type="sibTrans" cxnId="{27EC0FCA-FAA4-4D80-8E2B-FA866F6E4E2C}">
      <dgm:prSet/>
      <dgm:spPr/>
      <dgm:t>
        <a:bodyPr/>
        <a:lstStyle/>
        <a:p>
          <a:endParaRPr lang="en-US"/>
        </a:p>
      </dgm:t>
    </dgm:pt>
    <dgm:pt modelId="{87C195C2-EA54-4AE2-AF98-CA21A00B363F}">
      <dgm:prSet/>
      <dgm:spPr/>
      <dgm:t>
        <a:bodyPr/>
        <a:lstStyle/>
        <a:p>
          <a:r>
            <a:rPr lang="en-US"/>
            <a:t>Social constructivist &amp; not solo activity – feedback from peers, family, external reviewers</a:t>
          </a:r>
        </a:p>
      </dgm:t>
    </dgm:pt>
    <dgm:pt modelId="{C879CE44-5535-48EE-B750-DB2283CD88A6}" type="parTrans" cxnId="{E7E7B418-A9DF-4638-BF22-AC3D274A1014}">
      <dgm:prSet/>
      <dgm:spPr/>
      <dgm:t>
        <a:bodyPr/>
        <a:lstStyle/>
        <a:p>
          <a:endParaRPr lang="en-US"/>
        </a:p>
      </dgm:t>
    </dgm:pt>
    <dgm:pt modelId="{9B722776-C043-4083-B118-4F7843D95FE0}" type="sibTrans" cxnId="{E7E7B418-A9DF-4638-BF22-AC3D274A1014}">
      <dgm:prSet/>
      <dgm:spPr/>
      <dgm:t>
        <a:bodyPr/>
        <a:lstStyle/>
        <a:p>
          <a:endParaRPr lang="en-US"/>
        </a:p>
      </dgm:t>
    </dgm:pt>
    <dgm:pt modelId="{67E48152-6D7F-462B-A12C-3628ED3508A4}">
      <dgm:prSet/>
      <dgm:spPr/>
      <dgm:t>
        <a:bodyPr/>
        <a:lstStyle/>
        <a:p>
          <a:r>
            <a:rPr lang="en-US"/>
            <a:t>Freedom to fail, reflect on experience and adapt through continuous learning </a:t>
          </a:r>
        </a:p>
      </dgm:t>
    </dgm:pt>
    <dgm:pt modelId="{416FC787-1744-4FFD-83EF-042196D7FB73}" type="parTrans" cxnId="{3AD33E46-165A-4255-93DD-7B1960F208CE}">
      <dgm:prSet/>
      <dgm:spPr/>
      <dgm:t>
        <a:bodyPr/>
        <a:lstStyle/>
        <a:p>
          <a:endParaRPr lang="en-US"/>
        </a:p>
      </dgm:t>
    </dgm:pt>
    <dgm:pt modelId="{1BB98BB7-AB67-4527-8D99-0D7D7470AFC1}" type="sibTrans" cxnId="{3AD33E46-165A-4255-93DD-7B1960F208CE}">
      <dgm:prSet/>
      <dgm:spPr/>
      <dgm:t>
        <a:bodyPr/>
        <a:lstStyle/>
        <a:p>
          <a:endParaRPr lang="en-US"/>
        </a:p>
      </dgm:t>
    </dgm:pt>
    <dgm:pt modelId="{8DE79616-DEC3-4601-8C12-977629C8FB39}">
      <dgm:prSet/>
      <dgm:spPr/>
      <dgm:t>
        <a:bodyPr/>
        <a:lstStyle/>
        <a:p>
          <a:r>
            <a:rPr lang="en-US"/>
            <a:t>Celebrate and showcase achievements, knowledge, skills, and abilities  </a:t>
          </a:r>
          <a:br>
            <a:rPr lang="en-US"/>
          </a:br>
          <a:br>
            <a:rPr lang="en-US"/>
          </a:br>
          <a:endParaRPr lang="en-US"/>
        </a:p>
      </dgm:t>
    </dgm:pt>
    <dgm:pt modelId="{DAA038F1-3711-4536-84CF-34B662EBE28B}" type="parTrans" cxnId="{34647697-9094-4679-9D4C-22DE2F6A1E09}">
      <dgm:prSet/>
      <dgm:spPr/>
      <dgm:t>
        <a:bodyPr/>
        <a:lstStyle/>
        <a:p>
          <a:endParaRPr lang="en-US"/>
        </a:p>
      </dgm:t>
    </dgm:pt>
    <dgm:pt modelId="{09C8F155-AC3B-4090-9A82-B7256B1DB2BE}" type="sibTrans" cxnId="{34647697-9094-4679-9D4C-22DE2F6A1E09}">
      <dgm:prSet/>
      <dgm:spPr/>
      <dgm:t>
        <a:bodyPr/>
        <a:lstStyle/>
        <a:p>
          <a:endParaRPr lang="en-US"/>
        </a:p>
      </dgm:t>
    </dgm:pt>
    <dgm:pt modelId="{DC710DCF-E4B4-479D-A2A7-345CB65169D1}" type="pres">
      <dgm:prSet presAssocID="{20655023-4E90-4034-99D8-46BE6FFAD28F}" presName="vert0" presStyleCnt="0">
        <dgm:presLayoutVars>
          <dgm:dir/>
          <dgm:animOne val="branch"/>
          <dgm:animLvl val="lvl"/>
        </dgm:presLayoutVars>
      </dgm:prSet>
      <dgm:spPr/>
    </dgm:pt>
    <dgm:pt modelId="{F212DB17-48AC-49F1-BB4D-220851BE1A01}" type="pres">
      <dgm:prSet presAssocID="{696120B1-102A-41FA-97B0-081B36060778}" presName="thickLine" presStyleLbl="alignNode1" presStyleIdx="0" presStyleCnt="5"/>
      <dgm:spPr/>
    </dgm:pt>
    <dgm:pt modelId="{CCADCC29-458F-4277-AFF3-639B670FB437}" type="pres">
      <dgm:prSet presAssocID="{696120B1-102A-41FA-97B0-081B36060778}" presName="horz1" presStyleCnt="0"/>
      <dgm:spPr/>
    </dgm:pt>
    <dgm:pt modelId="{C352A23C-A9B8-4332-96D4-DC05E6F830A8}" type="pres">
      <dgm:prSet presAssocID="{696120B1-102A-41FA-97B0-081B36060778}" presName="tx1" presStyleLbl="revTx" presStyleIdx="0" presStyleCnt="5"/>
      <dgm:spPr/>
    </dgm:pt>
    <dgm:pt modelId="{C2ED6F51-E997-4059-AEA8-DF28FB6640B1}" type="pres">
      <dgm:prSet presAssocID="{696120B1-102A-41FA-97B0-081B36060778}" presName="vert1" presStyleCnt="0"/>
      <dgm:spPr/>
    </dgm:pt>
    <dgm:pt modelId="{1DF1121D-1957-493D-8990-D9E2A2A64108}" type="pres">
      <dgm:prSet presAssocID="{8CF13C76-075C-4394-8C28-688318F1EA42}" presName="thickLine" presStyleLbl="alignNode1" presStyleIdx="1" presStyleCnt="5"/>
      <dgm:spPr/>
    </dgm:pt>
    <dgm:pt modelId="{7BC07639-CFF2-45EC-BBEC-75DED95F0A5D}" type="pres">
      <dgm:prSet presAssocID="{8CF13C76-075C-4394-8C28-688318F1EA42}" presName="horz1" presStyleCnt="0"/>
      <dgm:spPr/>
    </dgm:pt>
    <dgm:pt modelId="{2BB13A4D-D9F1-4A90-BB49-ED683B8E4CDC}" type="pres">
      <dgm:prSet presAssocID="{8CF13C76-075C-4394-8C28-688318F1EA42}" presName="tx1" presStyleLbl="revTx" presStyleIdx="1" presStyleCnt="5"/>
      <dgm:spPr/>
    </dgm:pt>
    <dgm:pt modelId="{1416D631-48A4-4564-B305-44EBC86DB001}" type="pres">
      <dgm:prSet presAssocID="{8CF13C76-075C-4394-8C28-688318F1EA42}" presName="vert1" presStyleCnt="0"/>
      <dgm:spPr/>
    </dgm:pt>
    <dgm:pt modelId="{1DC0F50B-8CEC-4CCA-A95D-54F3FFB56D18}" type="pres">
      <dgm:prSet presAssocID="{87C195C2-EA54-4AE2-AF98-CA21A00B363F}" presName="thickLine" presStyleLbl="alignNode1" presStyleIdx="2" presStyleCnt="5"/>
      <dgm:spPr/>
    </dgm:pt>
    <dgm:pt modelId="{02430AE0-800C-4843-B5E1-CB5DC61A07B9}" type="pres">
      <dgm:prSet presAssocID="{87C195C2-EA54-4AE2-AF98-CA21A00B363F}" presName="horz1" presStyleCnt="0"/>
      <dgm:spPr/>
    </dgm:pt>
    <dgm:pt modelId="{B199E579-7580-478A-8849-798440DEA692}" type="pres">
      <dgm:prSet presAssocID="{87C195C2-EA54-4AE2-AF98-CA21A00B363F}" presName="tx1" presStyleLbl="revTx" presStyleIdx="2" presStyleCnt="5"/>
      <dgm:spPr/>
    </dgm:pt>
    <dgm:pt modelId="{4FE901D1-D29F-44D8-B8E0-6D4A8FA12068}" type="pres">
      <dgm:prSet presAssocID="{87C195C2-EA54-4AE2-AF98-CA21A00B363F}" presName="vert1" presStyleCnt="0"/>
      <dgm:spPr/>
    </dgm:pt>
    <dgm:pt modelId="{6B103D96-AF48-499F-A214-60E3107CE684}" type="pres">
      <dgm:prSet presAssocID="{67E48152-6D7F-462B-A12C-3628ED3508A4}" presName="thickLine" presStyleLbl="alignNode1" presStyleIdx="3" presStyleCnt="5"/>
      <dgm:spPr/>
    </dgm:pt>
    <dgm:pt modelId="{D9B4341D-7363-4514-AA1C-67055306A980}" type="pres">
      <dgm:prSet presAssocID="{67E48152-6D7F-462B-A12C-3628ED3508A4}" presName="horz1" presStyleCnt="0"/>
      <dgm:spPr/>
    </dgm:pt>
    <dgm:pt modelId="{9F736CB3-F4E6-417A-9C7F-994B1C62DB84}" type="pres">
      <dgm:prSet presAssocID="{67E48152-6D7F-462B-A12C-3628ED3508A4}" presName="tx1" presStyleLbl="revTx" presStyleIdx="3" presStyleCnt="5"/>
      <dgm:spPr/>
    </dgm:pt>
    <dgm:pt modelId="{6D4378ED-6305-4BE4-A759-78BD894A9B73}" type="pres">
      <dgm:prSet presAssocID="{67E48152-6D7F-462B-A12C-3628ED3508A4}" presName="vert1" presStyleCnt="0"/>
      <dgm:spPr/>
    </dgm:pt>
    <dgm:pt modelId="{69A1CC5F-395A-4701-92C5-E53B73ED5D0C}" type="pres">
      <dgm:prSet presAssocID="{8DE79616-DEC3-4601-8C12-977629C8FB39}" presName="thickLine" presStyleLbl="alignNode1" presStyleIdx="4" presStyleCnt="5"/>
      <dgm:spPr/>
    </dgm:pt>
    <dgm:pt modelId="{037F4EF5-BCE1-4269-B588-D734B2B9C000}" type="pres">
      <dgm:prSet presAssocID="{8DE79616-DEC3-4601-8C12-977629C8FB39}" presName="horz1" presStyleCnt="0"/>
      <dgm:spPr/>
    </dgm:pt>
    <dgm:pt modelId="{CFC54EE0-594D-44A3-BB5A-3BE8C6641D41}" type="pres">
      <dgm:prSet presAssocID="{8DE79616-DEC3-4601-8C12-977629C8FB39}" presName="tx1" presStyleLbl="revTx" presStyleIdx="4" presStyleCnt="5"/>
      <dgm:spPr/>
    </dgm:pt>
    <dgm:pt modelId="{565DC89B-7958-47B7-B927-DA3F71DAA177}" type="pres">
      <dgm:prSet presAssocID="{8DE79616-DEC3-4601-8C12-977629C8FB39}" presName="vert1" presStyleCnt="0"/>
      <dgm:spPr/>
    </dgm:pt>
  </dgm:ptLst>
  <dgm:cxnLst>
    <dgm:cxn modelId="{E7E7B418-A9DF-4638-BF22-AC3D274A1014}" srcId="{20655023-4E90-4034-99D8-46BE6FFAD28F}" destId="{87C195C2-EA54-4AE2-AF98-CA21A00B363F}" srcOrd="2" destOrd="0" parTransId="{C879CE44-5535-48EE-B750-DB2283CD88A6}" sibTransId="{9B722776-C043-4083-B118-4F7843D95FE0}"/>
    <dgm:cxn modelId="{C44A7A44-566A-4E44-964E-866322E1CEE9}" srcId="{20655023-4E90-4034-99D8-46BE6FFAD28F}" destId="{696120B1-102A-41FA-97B0-081B36060778}" srcOrd="0" destOrd="0" parTransId="{4BB7ED06-8A0B-475A-8099-F3A44296271F}" sibTransId="{C0AD17F2-A335-4FAF-9A6B-98FD9FFF6094}"/>
    <dgm:cxn modelId="{3AD33E46-165A-4255-93DD-7B1960F208CE}" srcId="{20655023-4E90-4034-99D8-46BE6FFAD28F}" destId="{67E48152-6D7F-462B-A12C-3628ED3508A4}" srcOrd="3" destOrd="0" parTransId="{416FC787-1744-4FFD-83EF-042196D7FB73}" sibTransId="{1BB98BB7-AB67-4527-8D99-0D7D7470AFC1}"/>
    <dgm:cxn modelId="{38DCE288-1638-46D6-ACFE-F503DFA11318}" type="presOf" srcId="{696120B1-102A-41FA-97B0-081B36060778}" destId="{C352A23C-A9B8-4332-96D4-DC05E6F830A8}" srcOrd="0" destOrd="0" presId="urn:microsoft.com/office/officeart/2008/layout/LinedList"/>
    <dgm:cxn modelId="{34647697-9094-4679-9D4C-22DE2F6A1E09}" srcId="{20655023-4E90-4034-99D8-46BE6FFAD28F}" destId="{8DE79616-DEC3-4601-8C12-977629C8FB39}" srcOrd="4" destOrd="0" parTransId="{DAA038F1-3711-4536-84CF-34B662EBE28B}" sibTransId="{09C8F155-AC3B-4090-9A82-B7256B1DB2BE}"/>
    <dgm:cxn modelId="{654C3FAD-4DA1-416B-843A-0C3793C069D3}" type="presOf" srcId="{8CF13C76-075C-4394-8C28-688318F1EA42}" destId="{2BB13A4D-D9F1-4A90-BB49-ED683B8E4CDC}" srcOrd="0" destOrd="0" presId="urn:microsoft.com/office/officeart/2008/layout/LinedList"/>
    <dgm:cxn modelId="{5263D3BD-A63D-4C61-8361-2EC04DBC3C85}" type="presOf" srcId="{20655023-4E90-4034-99D8-46BE6FFAD28F}" destId="{DC710DCF-E4B4-479D-A2A7-345CB65169D1}" srcOrd="0" destOrd="0" presId="urn:microsoft.com/office/officeart/2008/layout/LinedList"/>
    <dgm:cxn modelId="{27EC0FCA-FAA4-4D80-8E2B-FA866F6E4E2C}" srcId="{20655023-4E90-4034-99D8-46BE6FFAD28F}" destId="{8CF13C76-075C-4394-8C28-688318F1EA42}" srcOrd="1" destOrd="0" parTransId="{31C7907A-7DEA-4FCA-9825-5EE00F7A88FD}" sibTransId="{12082A95-00FF-4B10-A542-D86F21F8A711}"/>
    <dgm:cxn modelId="{3BF418DA-9569-46B2-8B5C-BB5659F4A7B1}" type="presOf" srcId="{67E48152-6D7F-462B-A12C-3628ED3508A4}" destId="{9F736CB3-F4E6-417A-9C7F-994B1C62DB84}" srcOrd="0" destOrd="0" presId="urn:microsoft.com/office/officeart/2008/layout/LinedList"/>
    <dgm:cxn modelId="{4560DADC-4C2C-45E8-B98C-E8C8DCE633C0}" type="presOf" srcId="{8DE79616-DEC3-4601-8C12-977629C8FB39}" destId="{CFC54EE0-594D-44A3-BB5A-3BE8C6641D41}" srcOrd="0" destOrd="0" presId="urn:microsoft.com/office/officeart/2008/layout/LinedList"/>
    <dgm:cxn modelId="{17B16EF8-2480-4298-98C0-975BAD7C4796}" type="presOf" srcId="{87C195C2-EA54-4AE2-AF98-CA21A00B363F}" destId="{B199E579-7580-478A-8849-798440DEA692}" srcOrd="0" destOrd="0" presId="urn:microsoft.com/office/officeart/2008/layout/LinedList"/>
    <dgm:cxn modelId="{FB70F0A3-4D88-4EDB-AC6B-22598EB9E4FD}" type="presParOf" srcId="{DC710DCF-E4B4-479D-A2A7-345CB65169D1}" destId="{F212DB17-48AC-49F1-BB4D-220851BE1A01}" srcOrd="0" destOrd="0" presId="urn:microsoft.com/office/officeart/2008/layout/LinedList"/>
    <dgm:cxn modelId="{9DAB2993-0F81-4A8D-8183-6397E0A952B1}" type="presParOf" srcId="{DC710DCF-E4B4-479D-A2A7-345CB65169D1}" destId="{CCADCC29-458F-4277-AFF3-639B670FB437}" srcOrd="1" destOrd="0" presId="urn:microsoft.com/office/officeart/2008/layout/LinedList"/>
    <dgm:cxn modelId="{7337A236-5DF2-4152-A99F-D095738B1343}" type="presParOf" srcId="{CCADCC29-458F-4277-AFF3-639B670FB437}" destId="{C352A23C-A9B8-4332-96D4-DC05E6F830A8}" srcOrd="0" destOrd="0" presId="urn:microsoft.com/office/officeart/2008/layout/LinedList"/>
    <dgm:cxn modelId="{694D7F18-A5AE-4BC7-91DA-C5D0818E2CAF}" type="presParOf" srcId="{CCADCC29-458F-4277-AFF3-639B670FB437}" destId="{C2ED6F51-E997-4059-AEA8-DF28FB6640B1}" srcOrd="1" destOrd="0" presId="urn:microsoft.com/office/officeart/2008/layout/LinedList"/>
    <dgm:cxn modelId="{B6568DDD-83A7-4B61-BF7B-AE40196A2E34}" type="presParOf" srcId="{DC710DCF-E4B4-479D-A2A7-345CB65169D1}" destId="{1DF1121D-1957-493D-8990-D9E2A2A64108}" srcOrd="2" destOrd="0" presId="urn:microsoft.com/office/officeart/2008/layout/LinedList"/>
    <dgm:cxn modelId="{23EE8EC3-733F-4A5D-B198-75DAB7E7E042}" type="presParOf" srcId="{DC710DCF-E4B4-479D-A2A7-345CB65169D1}" destId="{7BC07639-CFF2-45EC-BBEC-75DED95F0A5D}" srcOrd="3" destOrd="0" presId="urn:microsoft.com/office/officeart/2008/layout/LinedList"/>
    <dgm:cxn modelId="{DDBC7102-22A7-4764-A5B3-F4682ECB3725}" type="presParOf" srcId="{7BC07639-CFF2-45EC-BBEC-75DED95F0A5D}" destId="{2BB13A4D-D9F1-4A90-BB49-ED683B8E4CDC}" srcOrd="0" destOrd="0" presId="urn:microsoft.com/office/officeart/2008/layout/LinedList"/>
    <dgm:cxn modelId="{3F6779EE-4835-4357-BC12-E61CE929FA12}" type="presParOf" srcId="{7BC07639-CFF2-45EC-BBEC-75DED95F0A5D}" destId="{1416D631-48A4-4564-B305-44EBC86DB001}" srcOrd="1" destOrd="0" presId="urn:microsoft.com/office/officeart/2008/layout/LinedList"/>
    <dgm:cxn modelId="{791FF099-833A-4BB6-ADE7-7DD4D638ACDF}" type="presParOf" srcId="{DC710DCF-E4B4-479D-A2A7-345CB65169D1}" destId="{1DC0F50B-8CEC-4CCA-A95D-54F3FFB56D18}" srcOrd="4" destOrd="0" presId="urn:microsoft.com/office/officeart/2008/layout/LinedList"/>
    <dgm:cxn modelId="{63CD07DA-89B8-4433-BE0A-5BFC4C6C6980}" type="presParOf" srcId="{DC710DCF-E4B4-479D-A2A7-345CB65169D1}" destId="{02430AE0-800C-4843-B5E1-CB5DC61A07B9}" srcOrd="5" destOrd="0" presId="urn:microsoft.com/office/officeart/2008/layout/LinedList"/>
    <dgm:cxn modelId="{CF1F3002-D706-43DC-BE52-DC7BC7A55343}" type="presParOf" srcId="{02430AE0-800C-4843-B5E1-CB5DC61A07B9}" destId="{B199E579-7580-478A-8849-798440DEA692}" srcOrd="0" destOrd="0" presId="urn:microsoft.com/office/officeart/2008/layout/LinedList"/>
    <dgm:cxn modelId="{D90D0B6F-26A8-4140-81D2-C2F470021DA9}" type="presParOf" srcId="{02430AE0-800C-4843-B5E1-CB5DC61A07B9}" destId="{4FE901D1-D29F-44D8-B8E0-6D4A8FA12068}" srcOrd="1" destOrd="0" presId="urn:microsoft.com/office/officeart/2008/layout/LinedList"/>
    <dgm:cxn modelId="{8067DA5D-3540-4086-B3E7-375AA0C7D3E1}" type="presParOf" srcId="{DC710DCF-E4B4-479D-A2A7-345CB65169D1}" destId="{6B103D96-AF48-499F-A214-60E3107CE684}" srcOrd="6" destOrd="0" presId="urn:microsoft.com/office/officeart/2008/layout/LinedList"/>
    <dgm:cxn modelId="{35D82801-FBBB-4B87-8F7E-9BC85567B6A0}" type="presParOf" srcId="{DC710DCF-E4B4-479D-A2A7-345CB65169D1}" destId="{D9B4341D-7363-4514-AA1C-67055306A980}" srcOrd="7" destOrd="0" presId="urn:microsoft.com/office/officeart/2008/layout/LinedList"/>
    <dgm:cxn modelId="{688C82F5-DF97-4F5D-806E-B7212CAF4CD5}" type="presParOf" srcId="{D9B4341D-7363-4514-AA1C-67055306A980}" destId="{9F736CB3-F4E6-417A-9C7F-994B1C62DB84}" srcOrd="0" destOrd="0" presId="urn:microsoft.com/office/officeart/2008/layout/LinedList"/>
    <dgm:cxn modelId="{8F3DA1B4-3E96-45B8-A6A2-09BB4EB2CE45}" type="presParOf" srcId="{D9B4341D-7363-4514-AA1C-67055306A980}" destId="{6D4378ED-6305-4BE4-A759-78BD894A9B73}" srcOrd="1" destOrd="0" presId="urn:microsoft.com/office/officeart/2008/layout/LinedList"/>
    <dgm:cxn modelId="{980B19D2-3B07-4A23-BD5F-0BF41218BDF3}" type="presParOf" srcId="{DC710DCF-E4B4-479D-A2A7-345CB65169D1}" destId="{69A1CC5F-395A-4701-92C5-E53B73ED5D0C}" srcOrd="8" destOrd="0" presId="urn:microsoft.com/office/officeart/2008/layout/LinedList"/>
    <dgm:cxn modelId="{3485752C-BA6F-4830-BFE8-4A8C2C507815}" type="presParOf" srcId="{DC710DCF-E4B4-479D-A2A7-345CB65169D1}" destId="{037F4EF5-BCE1-4269-B588-D734B2B9C000}" srcOrd="9" destOrd="0" presId="urn:microsoft.com/office/officeart/2008/layout/LinedList"/>
    <dgm:cxn modelId="{A228BC82-E280-4BDB-8F7A-79EE4E033E5C}" type="presParOf" srcId="{037F4EF5-BCE1-4269-B588-D734B2B9C000}" destId="{CFC54EE0-594D-44A3-BB5A-3BE8C6641D41}" srcOrd="0" destOrd="0" presId="urn:microsoft.com/office/officeart/2008/layout/LinedList"/>
    <dgm:cxn modelId="{67EAB4BF-204C-48DD-97E0-14BD4C4D6CCF}" type="presParOf" srcId="{037F4EF5-BCE1-4269-B588-D734B2B9C000}" destId="{565DC89B-7958-47B7-B927-DA3F71DAA1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58107-0BE5-47C9-81AB-042ED82987D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FC1C705-A877-47C4-8FB7-202F0BABD520}">
      <dgm:prSet/>
      <dgm:spPr/>
      <dgm:t>
        <a:bodyPr/>
        <a:lstStyle/>
        <a:p>
          <a:r>
            <a:rPr lang="en-US"/>
            <a:t>1.Clearly define assessment criteria</a:t>
          </a:r>
        </a:p>
      </dgm:t>
    </dgm:pt>
    <dgm:pt modelId="{155CC4A5-6B00-414A-A9C7-4DA05759C797}" type="parTrans" cxnId="{BFCAF1AC-4748-42DC-B466-6597E02F57FE}">
      <dgm:prSet/>
      <dgm:spPr/>
      <dgm:t>
        <a:bodyPr/>
        <a:lstStyle/>
        <a:p>
          <a:endParaRPr lang="en-US"/>
        </a:p>
      </dgm:t>
    </dgm:pt>
    <dgm:pt modelId="{BA0C3D83-2E68-40AB-9666-773DB5FA7621}" type="sibTrans" cxnId="{BFCAF1AC-4748-42DC-B466-6597E02F57FE}">
      <dgm:prSet/>
      <dgm:spPr/>
      <dgm:t>
        <a:bodyPr/>
        <a:lstStyle/>
        <a:p>
          <a:endParaRPr lang="en-US"/>
        </a:p>
      </dgm:t>
    </dgm:pt>
    <dgm:pt modelId="{0B8C551D-6368-462C-8E16-D8E4D5CCF71B}">
      <dgm:prSet/>
      <dgm:spPr/>
      <dgm:t>
        <a:bodyPr/>
        <a:lstStyle/>
        <a:p>
          <a:r>
            <a:rPr lang="en-US"/>
            <a:t>​​2.Rubrics outlining key elements you want to assess​</a:t>
          </a:r>
        </a:p>
      </dgm:t>
    </dgm:pt>
    <dgm:pt modelId="{95DE89E3-DDAF-4229-80D6-21BAA951DE43}" type="parTrans" cxnId="{D70CB537-5DE6-42DB-9089-B88579D64011}">
      <dgm:prSet/>
      <dgm:spPr/>
      <dgm:t>
        <a:bodyPr/>
        <a:lstStyle/>
        <a:p>
          <a:endParaRPr lang="en-US"/>
        </a:p>
      </dgm:t>
    </dgm:pt>
    <dgm:pt modelId="{368ECEFD-E9CD-49B6-98D6-93922BBCA5F9}" type="sibTrans" cxnId="{D70CB537-5DE6-42DB-9089-B88579D64011}">
      <dgm:prSet/>
      <dgm:spPr/>
      <dgm:t>
        <a:bodyPr/>
        <a:lstStyle/>
        <a:p>
          <a:endParaRPr lang="en-US"/>
        </a:p>
      </dgm:t>
    </dgm:pt>
    <dgm:pt modelId="{0ECDC4D7-57E7-4AC8-9861-DC1F3CAB807A}">
      <dgm:prSet/>
      <dgm:spPr/>
      <dgm:t>
        <a:bodyPr/>
        <a:lstStyle/>
        <a:p>
          <a:r>
            <a:rPr lang="en-US"/>
            <a:t>3.Formative &amp; summative assessments​​</a:t>
          </a:r>
        </a:p>
      </dgm:t>
    </dgm:pt>
    <dgm:pt modelId="{EA787609-70E9-4F89-AECE-109BEB6A9DEA}" type="parTrans" cxnId="{23081DDC-DBB5-4FF5-82BC-04DD12295BC0}">
      <dgm:prSet/>
      <dgm:spPr/>
      <dgm:t>
        <a:bodyPr/>
        <a:lstStyle/>
        <a:p>
          <a:endParaRPr lang="en-US"/>
        </a:p>
      </dgm:t>
    </dgm:pt>
    <dgm:pt modelId="{1F333BEC-BA76-4D8A-A47A-9AADFF58628E}" type="sibTrans" cxnId="{23081DDC-DBB5-4FF5-82BC-04DD12295BC0}">
      <dgm:prSet/>
      <dgm:spPr/>
      <dgm:t>
        <a:bodyPr/>
        <a:lstStyle/>
        <a:p>
          <a:endParaRPr lang="en-US"/>
        </a:p>
      </dgm:t>
    </dgm:pt>
    <dgm:pt modelId="{486E34DF-93ED-4491-AAFC-7718BA3C7D97}">
      <dgm:prSet/>
      <dgm:spPr/>
      <dgm:t>
        <a:bodyPr/>
        <a:lstStyle/>
        <a:p>
          <a:r>
            <a:rPr lang="en-US"/>
            <a:t>4.Peer assessment for additional perspectives​​</a:t>
          </a:r>
        </a:p>
      </dgm:t>
    </dgm:pt>
    <dgm:pt modelId="{D4DAB12A-B490-4F25-91B1-8E0E09DE7C81}" type="parTrans" cxnId="{9768D800-5FAA-4D08-9900-0593FFBE4C78}">
      <dgm:prSet/>
      <dgm:spPr/>
      <dgm:t>
        <a:bodyPr/>
        <a:lstStyle/>
        <a:p>
          <a:endParaRPr lang="en-US"/>
        </a:p>
      </dgm:t>
    </dgm:pt>
    <dgm:pt modelId="{F56A7834-24D3-4E8A-9D9E-657566B3EF43}" type="sibTrans" cxnId="{9768D800-5FAA-4D08-9900-0593FFBE4C78}">
      <dgm:prSet/>
      <dgm:spPr/>
      <dgm:t>
        <a:bodyPr/>
        <a:lstStyle/>
        <a:p>
          <a:endParaRPr lang="en-US"/>
        </a:p>
      </dgm:t>
    </dgm:pt>
    <dgm:pt modelId="{DD5D5E17-1B36-4A39-AD3D-6BAD7F315CCE}">
      <dgm:prSet/>
      <dgm:spPr/>
      <dgm:t>
        <a:bodyPr/>
        <a:lstStyle/>
        <a:p>
          <a:r>
            <a:rPr lang="en-US"/>
            <a:t>5.Real-world authentic assessments</a:t>
          </a:r>
        </a:p>
      </dgm:t>
    </dgm:pt>
    <dgm:pt modelId="{FCAF54F4-7A11-431B-8D04-CDA964414688}" type="parTrans" cxnId="{EA340B4F-0C81-434D-930F-92B56DD8D2C2}">
      <dgm:prSet/>
      <dgm:spPr/>
      <dgm:t>
        <a:bodyPr/>
        <a:lstStyle/>
        <a:p>
          <a:endParaRPr lang="en-US"/>
        </a:p>
      </dgm:t>
    </dgm:pt>
    <dgm:pt modelId="{643AB984-5106-47A0-861C-8BAD35382E4D}" type="sibTrans" cxnId="{EA340B4F-0C81-434D-930F-92B56DD8D2C2}">
      <dgm:prSet/>
      <dgm:spPr/>
      <dgm:t>
        <a:bodyPr/>
        <a:lstStyle/>
        <a:p>
          <a:endParaRPr lang="en-US"/>
        </a:p>
      </dgm:t>
    </dgm:pt>
    <dgm:pt modelId="{4F1B0BAE-A756-47C8-981F-98DE1C08EA6E}">
      <dgm:prSet/>
      <dgm:spPr/>
      <dgm:t>
        <a:bodyPr/>
        <a:lstStyle/>
        <a:p>
          <a:r>
            <a:rPr lang="en-US"/>
            <a:t>6.Reflection &amp; self-assessment</a:t>
          </a:r>
        </a:p>
      </dgm:t>
    </dgm:pt>
    <dgm:pt modelId="{CECF4160-E7B3-408E-AAFA-D8AE70E80667}" type="parTrans" cxnId="{0EE3C012-E708-41BA-92D0-39EF567A1152}">
      <dgm:prSet/>
      <dgm:spPr/>
      <dgm:t>
        <a:bodyPr/>
        <a:lstStyle/>
        <a:p>
          <a:endParaRPr lang="en-US"/>
        </a:p>
      </dgm:t>
    </dgm:pt>
    <dgm:pt modelId="{A9D54B41-971B-4C50-8DFD-BD412BD7AA55}" type="sibTrans" cxnId="{0EE3C012-E708-41BA-92D0-39EF567A1152}">
      <dgm:prSet/>
      <dgm:spPr/>
      <dgm:t>
        <a:bodyPr/>
        <a:lstStyle/>
        <a:p>
          <a:endParaRPr lang="en-US"/>
        </a:p>
      </dgm:t>
    </dgm:pt>
    <dgm:pt modelId="{26675F4C-B272-4B10-B1DC-679B82E2CEBB}">
      <dgm:prSet/>
      <dgm:spPr/>
      <dgm:t>
        <a:bodyPr/>
        <a:lstStyle/>
        <a:p>
          <a:r>
            <a:rPr lang="en-US"/>
            <a:t>7.Multiple modes of evidence​</a:t>
          </a:r>
        </a:p>
      </dgm:t>
    </dgm:pt>
    <dgm:pt modelId="{C631ECED-5A43-4B74-954A-509234C4B435}" type="parTrans" cxnId="{FD3FBC34-94F0-4483-9235-54407A76A0E8}">
      <dgm:prSet/>
      <dgm:spPr/>
      <dgm:t>
        <a:bodyPr/>
        <a:lstStyle/>
        <a:p>
          <a:endParaRPr lang="en-US"/>
        </a:p>
      </dgm:t>
    </dgm:pt>
    <dgm:pt modelId="{D0A4DA78-D88C-4BBA-ABD5-8CC1C4BEFFD8}" type="sibTrans" cxnId="{FD3FBC34-94F0-4483-9235-54407A76A0E8}">
      <dgm:prSet/>
      <dgm:spPr/>
      <dgm:t>
        <a:bodyPr/>
        <a:lstStyle/>
        <a:p>
          <a:endParaRPr lang="en-US"/>
        </a:p>
      </dgm:t>
    </dgm:pt>
    <dgm:pt modelId="{41D04672-7C60-400A-B73F-4125EA726F42}">
      <dgm:prSet/>
      <dgm:spPr/>
      <dgm:t>
        <a:bodyPr/>
        <a:lstStyle/>
        <a:p>
          <a:r>
            <a:rPr lang="en-US"/>
            <a:t>8.Timely and constructive feedback</a:t>
          </a:r>
        </a:p>
      </dgm:t>
    </dgm:pt>
    <dgm:pt modelId="{BE5A4A20-EEEE-4CA0-A6C1-0456B5B4CB80}" type="parTrans" cxnId="{CE9DB347-2FD3-4C60-BD1F-78D7A9C14436}">
      <dgm:prSet/>
      <dgm:spPr/>
      <dgm:t>
        <a:bodyPr/>
        <a:lstStyle/>
        <a:p>
          <a:endParaRPr lang="en-US"/>
        </a:p>
      </dgm:t>
    </dgm:pt>
    <dgm:pt modelId="{0F53195B-C3F0-4847-9CC9-194F5E446F9F}" type="sibTrans" cxnId="{CE9DB347-2FD3-4C60-BD1F-78D7A9C14436}">
      <dgm:prSet/>
      <dgm:spPr/>
      <dgm:t>
        <a:bodyPr/>
        <a:lstStyle/>
        <a:p>
          <a:endParaRPr lang="en-US"/>
        </a:p>
      </dgm:t>
    </dgm:pt>
    <dgm:pt modelId="{9F9B6A7C-68C6-47D9-97FF-5D67828D9C60}">
      <dgm:prSet/>
      <dgm:spPr/>
      <dgm:t>
        <a:bodyPr/>
        <a:lstStyle/>
        <a:p>
          <a:r>
            <a:rPr lang="en-US"/>
            <a:t>9.Authentic audience beyond professor​</a:t>
          </a:r>
        </a:p>
      </dgm:t>
    </dgm:pt>
    <dgm:pt modelId="{EAA9CBAF-2B5C-414C-9402-38B37E900F89}" type="parTrans" cxnId="{2AA3CE34-6334-4CED-AEC7-AC3C924CB959}">
      <dgm:prSet/>
      <dgm:spPr/>
      <dgm:t>
        <a:bodyPr/>
        <a:lstStyle/>
        <a:p>
          <a:endParaRPr lang="en-US"/>
        </a:p>
      </dgm:t>
    </dgm:pt>
    <dgm:pt modelId="{CFDA7196-58A7-43E9-8213-36F879F7AD82}" type="sibTrans" cxnId="{2AA3CE34-6334-4CED-AEC7-AC3C924CB959}">
      <dgm:prSet/>
      <dgm:spPr/>
      <dgm:t>
        <a:bodyPr/>
        <a:lstStyle/>
        <a:p>
          <a:endParaRPr lang="en-US"/>
        </a:p>
      </dgm:t>
    </dgm:pt>
    <dgm:pt modelId="{3F395D47-4E7A-48D0-B47A-A4CB5208C972}">
      <dgm:prSet/>
      <dgm:spPr/>
      <dgm:t>
        <a:bodyPr/>
        <a:lstStyle/>
        <a:p>
          <a:r>
            <a:rPr lang="en-US"/>
            <a:t>10.Continuous refinement &amp; improvement </a:t>
          </a:r>
        </a:p>
      </dgm:t>
    </dgm:pt>
    <dgm:pt modelId="{B12CBB2A-5DB9-4376-AD5A-21F5BC60A743}" type="parTrans" cxnId="{68518816-A642-4E56-A23D-4DCA747E07DA}">
      <dgm:prSet/>
      <dgm:spPr/>
      <dgm:t>
        <a:bodyPr/>
        <a:lstStyle/>
        <a:p>
          <a:endParaRPr lang="en-US"/>
        </a:p>
      </dgm:t>
    </dgm:pt>
    <dgm:pt modelId="{7E3CDC6D-1BE3-4FCA-9DDC-4F6BBB8927E2}" type="sibTrans" cxnId="{68518816-A642-4E56-A23D-4DCA747E07DA}">
      <dgm:prSet/>
      <dgm:spPr/>
      <dgm:t>
        <a:bodyPr/>
        <a:lstStyle/>
        <a:p>
          <a:endParaRPr lang="en-US"/>
        </a:p>
      </dgm:t>
    </dgm:pt>
    <dgm:pt modelId="{C9307F01-B0D3-47E1-B965-F7E0955E3021}" type="pres">
      <dgm:prSet presAssocID="{95B58107-0BE5-47C9-81AB-042ED82987DE}" presName="vert0" presStyleCnt="0">
        <dgm:presLayoutVars>
          <dgm:dir/>
          <dgm:animOne val="branch"/>
          <dgm:animLvl val="lvl"/>
        </dgm:presLayoutVars>
      </dgm:prSet>
      <dgm:spPr/>
    </dgm:pt>
    <dgm:pt modelId="{A528254E-DF76-4760-B15E-D6EBCC07C9AA}" type="pres">
      <dgm:prSet presAssocID="{6FC1C705-A877-47C4-8FB7-202F0BABD520}" presName="thickLine" presStyleLbl="alignNode1" presStyleIdx="0" presStyleCnt="10"/>
      <dgm:spPr/>
    </dgm:pt>
    <dgm:pt modelId="{23470377-D26A-4CE3-A749-FA323F56F9B3}" type="pres">
      <dgm:prSet presAssocID="{6FC1C705-A877-47C4-8FB7-202F0BABD520}" presName="horz1" presStyleCnt="0"/>
      <dgm:spPr/>
    </dgm:pt>
    <dgm:pt modelId="{A98BD7DC-1800-4B94-8DE6-88D9B9C6B51F}" type="pres">
      <dgm:prSet presAssocID="{6FC1C705-A877-47C4-8FB7-202F0BABD520}" presName="tx1" presStyleLbl="revTx" presStyleIdx="0" presStyleCnt="10"/>
      <dgm:spPr/>
    </dgm:pt>
    <dgm:pt modelId="{9802D63F-D225-4DD2-9BF7-18227794D661}" type="pres">
      <dgm:prSet presAssocID="{6FC1C705-A877-47C4-8FB7-202F0BABD520}" presName="vert1" presStyleCnt="0"/>
      <dgm:spPr/>
    </dgm:pt>
    <dgm:pt modelId="{727014CB-6D49-4EC0-B384-817701085D9D}" type="pres">
      <dgm:prSet presAssocID="{0B8C551D-6368-462C-8E16-D8E4D5CCF71B}" presName="thickLine" presStyleLbl="alignNode1" presStyleIdx="1" presStyleCnt="10"/>
      <dgm:spPr/>
    </dgm:pt>
    <dgm:pt modelId="{60BF647D-8F6E-4953-A53B-C1E9FEFF6E8A}" type="pres">
      <dgm:prSet presAssocID="{0B8C551D-6368-462C-8E16-D8E4D5CCF71B}" presName="horz1" presStyleCnt="0"/>
      <dgm:spPr/>
    </dgm:pt>
    <dgm:pt modelId="{A2F27F4B-38BE-46F3-986A-502EFB86CAE3}" type="pres">
      <dgm:prSet presAssocID="{0B8C551D-6368-462C-8E16-D8E4D5CCF71B}" presName="tx1" presStyleLbl="revTx" presStyleIdx="1" presStyleCnt="10"/>
      <dgm:spPr/>
    </dgm:pt>
    <dgm:pt modelId="{88274029-8CD8-4C19-8745-7316058DDF56}" type="pres">
      <dgm:prSet presAssocID="{0B8C551D-6368-462C-8E16-D8E4D5CCF71B}" presName="vert1" presStyleCnt="0"/>
      <dgm:spPr/>
    </dgm:pt>
    <dgm:pt modelId="{E726C3A8-3F15-470D-A64B-744B5E213005}" type="pres">
      <dgm:prSet presAssocID="{0ECDC4D7-57E7-4AC8-9861-DC1F3CAB807A}" presName="thickLine" presStyleLbl="alignNode1" presStyleIdx="2" presStyleCnt="10"/>
      <dgm:spPr/>
    </dgm:pt>
    <dgm:pt modelId="{EDD79119-876A-4540-AC63-90775FE5F75B}" type="pres">
      <dgm:prSet presAssocID="{0ECDC4D7-57E7-4AC8-9861-DC1F3CAB807A}" presName="horz1" presStyleCnt="0"/>
      <dgm:spPr/>
    </dgm:pt>
    <dgm:pt modelId="{44125DB9-A718-4BD7-A7BA-3CB3575C172B}" type="pres">
      <dgm:prSet presAssocID="{0ECDC4D7-57E7-4AC8-9861-DC1F3CAB807A}" presName="tx1" presStyleLbl="revTx" presStyleIdx="2" presStyleCnt="10"/>
      <dgm:spPr/>
    </dgm:pt>
    <dgm:pt modelId="{65302B60-6B96-4EF7-A685-53F40CE028B5}" type="pres">
      <dgm:prSet presAssocID="{0ECDC4D7-57E7-4AC8-9861-DC1F3CAB807A}" presName="vert1" presStyleCnt="0"/>
      <dgm:spPr/>
    </dgm:pt>
    <dgm:pt modelId="{BC0E96EF-9BD8-4AA1-B943-2ACBEAA4D727}" type="pres">
      <dgm:prSet presAssocID="{486E34DF-93ED-4491-AAFC-7718BA3C7D97}" presName="thickLine" presStyleLbl="alignNode1" presStyleIdx="3" presStyleCnt="10"/>
      <dgm:spPr/>
    </dgm:pt>
    <dgm:pt modelId="{5DEC4777-299B-4FDE-9544-C61F46144370}" type="pres">
      <dgm:prSet presAssocID="{486E34DF-93ED-4491-AAFC-7718BA3C7D97}" presName="horz1" presStyleCnt="0"/>
      <dgm:spPr/>
    </dgm:pt>
    <dgm:pt modelId="{D30DA119-6742-4EE0-BBE4-D79129106988}" type="pres">
      <dgm:prSet presAssocID="{486E34DF-93ED-4491-AAFC-7718BA3C7D97}" presName="tx1" presStyleLbl="revTx" presStyleIdx="3" presStyleCnt="10"/>
      <dgm:spPr/>
    </dgm:pt>
    <dgm:pt modelId="{331B3EB0-E15E-41E2-BCF5-8DC48EE7B97F}" type="pres">
      <dgm:prSet presAssocID="{486E34DF-93ED-4491-AAFC-7718BA3C7D97}" presName="vert1" presStyleCnt="0"/>
      <dgm:spPr/>
    </dgm:pt>
    <dgm:pt modelId="{CBEDF6F9-AB27-4FC6-8569-F41A48FCEF15}" type="pres">
      <dgm:prSet presAssocID="{DD5D5E17-1B36-4A39-AD3D-6BAD7F315CCE}" presName="thickLine" presStyleLbl="alignNode1" presStyleIdx="4" presStyleCnt="10"/>
      <dgm:spPr/>
    </dgm:pt>
    <dgm:pt modelId="{FD868DCE-E3AE-4281-8071-E08CE6D6548F}" type="pres">
      <dgm:prSet presAssocID="{DD5D5E17-1B36-4A39-AD3D-6BAD7F315CCE}" presName="horz1" presStyleCnt="0"/>
      <dgm:spPr/>
    </dgm:pt>
    <dgm:pt modelId="{F8FD4EE7-3DF1-4153-9FFC-EFFA2432A605}" type="pres">
      <dgm:prSet presAssocID="{DD5D5E17-1B36-4A39-AD3D-6BAD7F315CCE}" presName="tx1" presStyleLbl="revTx" presStyleIdx="4" presStyleCnt="10"/>
      <dgm:spPr/>
    </dgm:pt>
    <dgm:pt modelId="{46C961EB-41EE-41B7-B35F-4BA1CEE207B4}" type="pres">
      <dgm:prSet presAssocID="{DD5D5E17-1B36-4A39-AD3D-6BAD7F315CCE}" presName="vert1" presStyleCnt="0"/>
      <dgm:spPr/>
    </dgm:pt>
    <dgm:pt modelId="{75F548BE-91F6-40AF-9DBD-17C680B26DDA}" type="pres">
      <dgm:prSet presAssocID="{4F1B0BAE-A756-47C8-981F-98DE1C08EA6E}" presName="thickLine" presStyleLbl="alignNode1" presStyleIdx="5" presStyleCnt="10"/>
      <dgm:spPr/>
    </dgm:pt>
    <dgm:pt modelId="{C8508B29-E789-48AB-8378-DE5C0F2DCCEE}" type="pres">
      <dgm:prSet presAssocID="{4F1B0BAE-A756-47C8-981F-98DE1C08EA6E}" presName="horz1" presStyleCnt="0"/>
      <dgm:spPr/>
    </dgm:pt>
    <dgm:pt modelId="{06B0ED9B-AE35-4820-94D4-4A6929FB471B}" type="pres">
      <dgm:prSet presAssocID="{4F1B0BAE-A756-47C8-981F-98DE1C08EA6E}" presName="tx1" presStyleLbl="revTx" presStyleIdx="5" presStyleCnt="10"/>
      <dgm:spPr/>
    </dgm:pt>
    <dgm:pt modelId="{CFC0F824-286F-4B2C-954D-8B9CF3911678}" type="pres">
      <dgm:prSet presAssocID="{4F1B0BAE-A756-47C8-981F-98DE1C08EA6E}" presName="vert1" presStyleCnt="0"/>
      <dgm:spPr/>
    </dgm:pt>
    <dgm:pt modelId="{34CD3F5E-CE8E-4546-9D5A-EE9F6ED307CC}" type="pres">
      <dgm:prSet presAssocID="{26675F4C-B272-4B10-B1DC-679B82E2CEBB}" presName="thickLine" presStyleLbl="alignNode1" presStyleIdx="6" presStyleCnt="10"/>
      <dgm:spPr/>
    </dgm:pt>
    <dgm:pt modelId="{48A0A41A-9C76-4412-8DB7-BE64430F0B74}" type="pres">
      <dgm:prSet presAssocID="{26675F4C-B272-4B10-B1DC-679B82E2CEBB}" presName="horz1" presStyleCnt="0"/>
      <dgm:spPr/>
    </dgm:pt>
    <dgm:pt modelId="{7D918D15-1A8A-485D-9CEB-20FE69E3C11F}" type="pres">
      <dgm:prSet presAssocID="{26675F4C-B272-4B10-B1DC-679B82E2CEBB}" presName="tx1" presStyleLbl="revTx" presStyleIdx="6" presStyleCnt="10"/>
      <dgm:spPr/>
    </dgm:pt>
    <dgm:pt modelId="{0F6A84B7-AF91-4E30-AAC8-9C830CFF2D4B}" type="pres">
      <dgm:prSet presAssocID="{26675F4C-B272-4B10-B1DC-679B82E2CEBB}" presName="vert1" presStyleCnt="0"/>
      <dgm:spPr/>
    </dgm:pt>
    <dgm:pt modelId="{E041E690-1AD1-4619-AEEF-B7F2483D1EC9}" type="pres">
      <dgm:prSet presAssocID="{41D04672-7C60-400A-B73F-4125EA726F42}" presName="thickLine" presStyleLbl="alignNode1" presStyleIdx="7" presStyleCnt="10"/>
      <dgm:spPr/>
    </dgm:pt>
    <dgm:pt modelId="{1A9D2CD1-73C7-4567-871A-BC349500F9DD}" type="pres">
      <dgm:prSet presAssocID="{41D04672-7C60-400A-B73F-4125EA726F42}" presName="horz1" presStyleCnt="0"/>
      <dgm:spPr/>
    </dgm:pt>
    <dgm:pt modelId="{DB796CAA-6412-41FF-B932-AED5DCDBD11B}" type="pres">
      <dgm:prSet presAssocID="{41D04672-7C60-400A-B73F-4125EA726F42}" presName="tx1" presStyleLbl="revTx" presStyleIdx="7" presStyleCnt="10"/>
      <dgm:spPr/>
    </dgm:pt>
    <dgm:pt modelId="{180FECB6-A868-43E6-B289-7094A21F52F8}" type="pres">
      <dgm:prSet presAssocID="{41D04672-7C60-400A-B73F-4125EA726F42}" presName="vert1" presStyleCnt="0"/>
      <dgm:spPr/>
    </dgm:pt>
    <dgm:pt modelId="{8F0997BD-138B-490E-B04A-E46A08550BE3}" type="pres">
      <dgm:prSet presAssocID="{9F9B6A7C-68C6-47D9-97FF-5D67828D9C60}" presName="thickLine" presStyleLbl="alignNode1" presStyleIdx="8" presStyleCnt="10"/>
      <dgm:spPr/>
    </dgm:pt>
    <dgm:pt modelId="{4E743992-647F-40C3-87B7-B91AC5D13070}" type="pres">
      <dgm:prSet presAssocID="{9F9B6A7C-68C6-47D9-97FF-5D67828D9C60}" presName="horz1" presStyleCnt="0"/>
      <dgm:spPr/>
    </dgm:pt>
    <dgm:pt modelId="{2B2FB0B3-AE4D-4E96-B345-0419742A06A0}" type="pres">
      <dgm:prSet presAssocID="{9F9B6A7C-68C6-47D9-97FF-5D67828D9C60}" presName="tx1" presStyleLbl="revTx" presStyleIdx="8" presStyleCnt="10"/>
      <dgm:spPr/>
    </dgm:pt>
    <dgm:pt modelId="{2D495F54-40BB-4FE8-9A21-EF71482FE005}" type="pres">
      <dgm:prSet presAssocID="{9F9B6A7C-68C6-47D9-97FF-5D67828D9C60}" presName="vert1" presStyleCnt="0"/>
      <dgm:spPr/>
    </dgm:pt>
    <dgm:pt modelId="{95D64B30-3A1A-4AA6-9BEB-4FF6B6A7490E}" type="pres">
      <dgm:prSet presAssocID="{3F395D47-4E7A-48D0-B47A-A4CB5208C972}" presName="thickLine" presStyleLbl="alignNode1" presStyleIdx="9" presStyleCnt="10"/>
      <dgm:spPr/>
    </dgm:pt>
    <dgm:pt modelId="{E26DDB77-9683-4F4F-9574-4E6EA3E4B65D}" type="pres">
      <dgm:prSet presAssocID="{3F395D47-4E7A-48D0-B47A-A4CB5208C972}" presName="horz1" presStyleCnt="0"/>
      <dgm:spPr/>
    </dgm:pt>
    <dgm:pt modelId="{AC79EE3F-C50B-4346-9C4E-96311E47A0CF}" type="pres">
      <dgm:prSet presAssocID="{3F395D47-4E7A-48D0-B47A-A4CB5208C972}" presName="tx1" presStyleLbl="revTx" presStyleIdx="9" presStyleCnt="10"/>
      <dgm:spPr/>
    </dgm:pt>
    <dgm:pt modelId="{29459C6B-4711-443E-BE48-279EC3A5E241}" type="pres">
      <dgm:prSet presAssocID="{3F395D47-4E7A-48D0-B47A-A4CB5208C972}" presName="vert1" presStyleCnt="0"/>
      <dgm:spPr/>
    </dgm:pt>
  </dgm:ptLst>
  <dgm:cxnLst>
    <dgm:cxn modelId="{9768D800-5FAA-4D08-9900-0593FFBE4C78}" srcId="{95B58107-0BE5-47C9-81AB-042ED82987DE}" destId="{486E34DF-93ED-4491-AAFC-7718BA3C7D97}" srcOrd="3" destOrd="0" parTransId="{D4DAB12A-B490-4F25-91B1-8E0E09DE7C81}" sibTransId="{F56A7834-24D3-4E8A-9D9E-657566B3EF43}"/>
    <dgm:cxn modelId="{EF5A5A01-03D6-462E-8D64-CF7DF2CC0A3F}" type="presOf" srcId="{0B8C551D-6368-462C-8E16-D8E4D5CCF71B}" destId="{A2F27F4B-38BE-46F3-986A-502EFB86CAE3}" srcOrd="0" destOrd="0" presId="urn:microsoft.com/office/officeart/2008/layout/LinedList"/>
    <dgm:cxn modelId="{0EE3C012-E708-41BA-92D0-39EF567A1152}" srcId="{95B58107-0BE5-47C9-81AB-042ED82987DE}" destId="{4F1B0BAE-A756-47C8-981F-98DE1C08EA6E}" srcOrd="5" destOrd="0" parTransId="{CECF4160-E7B3-408E-AAFA-D8AE70E80667}" sibTransId="{A9D54B41-971B-4C50-8DFD-BD412BD7AA55}"/>
    <dgm:cxn modelId="{68518816-A642-4E56-A23D-4DCA747E07DA}" srcId="{95B58107-0BE5-47C9-81AB-042ED82987DE}" destId="{3F395D47-4E7A-48D0-B47A-A4CB5208C972}" srcOrd="9" destOrd="0" parTransId="{B12CBB2A-5DB9-4376-AD5A-21F5BC60A743}" sibTransId="{7E3CDC6D-1BE3-4FCA-9DDC-4F6BBB8927E2}"/>
    <dgm:cxn modelId="{810B4E1C-6F83-4ECD-A64B-31FC780259E4}" type="presOf" srcId="{26675F4C-B272-4B10-B1DC-679B82E2CEBB}" destId="{7D918D15-1A8A-485D-9CEB-20FE69E3C11F}" srcOrd="0" destOrd="0" presId="urn:microsoft.com/office/officeart/2008/layout/LinedList"/>
    <dgm:cxn modelId="{034F7F28-CD4B-4869-BB47-A6E2943D0916}" type="presOf" srcId="{DD5D5E17-1B36-4A39-AD3D-6BAD7F315CCE}" destId="{F8FD4EE7-3DF1-4153-9FFC-EFFA2432A605}" srcOrd="0" destOrd="0" presId="urn:microsoft.com/office/officeart/2008/layout/LinedList"/>
    <dgm:cxn modelId="{FD3FBC34-94F0-4483-9235-54407A76A0E8}" srcId="{95B58107-0BE5-47C9-81AB-042ED82987DE}" destId="{26675F4C-B272-4B10-B1DC-679B82E2CEBB}" srcOrd="6" destOrd="0" parTransId="{C631ECED-5A43-4B74-954A-509234C4B435}" sibTransId="{D0A4DA78-D88C-4BBA-ABD5-8CC1C4BEFFD8}"/>
    <dgm:cxn modelId="{2AA3CE34-6334-4CED-AEC7-AC3C924CB959}" srcId="{95B58107-0BE5-47C9-81AB-042ED82987DE}" destId="{9F9B6A7C-68C6-47D9-97FF-5D67828D9C60}" srcOrd="8" destOrd="0" parTransId="{EAA9CBAF-2B5C-414C-9402-38B37E900F89}" sibTransId="{CFDA7196-58A7-43E9-8213-36F879F7AD82}"/>
    <dgm:cxn modelId="{D70CB537-5DE6-42DB-9089-B88579D64011}" srcId="{95B58107-0BE5-47C9-81AB-042ED82987DE}" destId="{0B8C551D-6368-462C-8E16-D8E4D5CCF71B}" srcOrd="1" destOrd="0" parTransId="{95DE89E3-DDAF-4229-80D6-21BAA951DE43}" sibTransId="{368ECEFD-E9CD-49B6-98D6-93922BBCA5F9}"/>
    <dgm:cxn modelId="{CE9DB347-2FD3-4C60-BD1F-78D7A9C14436}" srcId="{95B58107-0BE5-47C9-81AB-042ED82987DE}" destId="{41D04672-7C60-400A-B73F-4125EA726F42}" srcOrd="7" destOrd="0" parTransId="{BE5A4A20-EEEE-4CA0-A6C1-0456B5B4CB80}" sibTransId="{0F53195B-C3F0-4847-9CC9-194F5E446F9F}"/>
    <dgm:cxn modelId="{EA340B4F-0C81-434D-930F-92B56DD8D2C2}" srcId="{95B58107-0BE5-47C9-81AB-042ED82987DE}" destId="{DD5D5E17-1B36-4A39-AD3D-6BAD7F315CCE}" srcOrd="4" destOrd="0" parTransId="{FCAF54F4-7A11-431B-8D04-CDA964414688}" sibTransId="{643AB984-5106-47A0-861C-8BAD35382E4D}"/>
    <dgm:cxn modelId="{BCBB3281-7F3A-40B4-BA28-CAD53BC9FE91}" type="presOf" srcId="{41D04672-7C60-400A-B73F-4125EA726F42}" destId="{DB796CAA-6412-41FF-B932-AED5DCDBD11B}" srcOrd="0" destOrd="0" presId="urn:microsoft.com/office/officeart/2008/layout/LinedList"/>
    <dgm:cxn modelId="{FD55D396-5BEB-4D67-92BA-C34CEC32D4E2}" type="presOf" srcId="{9F9B6A7C-68C6-47D9-97FF-5D67828D9C60}" destId="{2B2FB0B3-AE4D-4E96-B345-0419742A06A0}" srcOrd="0" destOrd="0" presId="urn:microsoft.com/office/officeart/2008/layout/LinedList"/>
    <dgm:cxn modelId="{190E7F9E-B26D-4953-84DC-9D5A113B01EB}" type="presOf" srcId="{95B58107-0BE5-47C9-81AB-042ED82987DE}" destId="{C9307F01-B0D3-47E1-B965-F7E0955E3021}" srcOrd="0" destOrd="0" presId="urn:microsoft.com/office/officeart/2008/layout/LinedList"/>
    <dgm:cxn modelId="{6D6B77AA-C919-4561-AF80-73768E0F3289}" type="presOf" srcId="{6FC1C705-A877-47C4-8FB7-202F0BABD520}" destId="{A98BD7DC-1800-4B94-8DE6-88D9B9C6B51F}" srcOrd="0" destOrd="0" presId="urn:microsoft.com/office/officeart/2008/layout/LinedList"/>
    <dgm:cxn modelId="{F1E430AB-05FE-421E-AFCA-9A9D5D500331}" type="presOf" srcId="{4F1B0BAE-A756-47C8-981F-98DE1C08EA6E}" destId="{06B0ED9B-AE35-4820-94D4-4A6929FB471B}" srcOrd="0" destOrd="0" presId="urn:microsoft.com/office/officeart/2008/layout/LinedList"/>
    <dgm:cxn modelId="{BFCAF1AC-4748-42DC-B466-6597E02F57FE}" srcId="{95B58107-0BE5-47C9-81AB-042ED82987DE}" destId="{6FC1C705-A877-47C4-8FB7-202F0BABD520}" srcOrd="0" destOrd="0" parTransId="{155CC4A5-6B00-414A-A9C7-4DA05759C797}" sibTransId="{BA0C3D83-2E68-40AB-9666-773DB5FA7621}"/>
    <dgm:cxn modelId="{4F70FBB6-0611-4EE7-8993-6A0AE592569F}" type="presOf" srcId="{486E34DF-93ED-4491-AAFC-7718BA3C7D97}" destId="{D30DA119-6742-4EE0-BBE4-D79129106988}" srcOrd="0" destOrd="0" presId="urn:microsoft.com/office/officeart/2008/layout/LinedList"/>
    <dgm:cxn modelId="{23081DDC-DBB5-4FF5-82BC-04DD12295BC0}" srcId="{95B58107-0BE5-47C9-81AB-042ED82987DE}" destId="{0ECDC4D7-57E7-4AC8-9861-DC1F3CAB807A}" srcOrd="2" destOrd="0" parTransId="{EA787609-70E9-4F89-AECE-109BEB6A9DEA}" sibTransId="{1F333BEC-BA76-4D8A-A47A-9AADFF58628E}"/>
    <dgm:cxn modelId="{E49A94E0-69BE-44ED-AA9F-1579647C767F}" type="presOf" srcId="{3F395D47-4E7A-48D0-B47A-A4CB5208C972}" destId="{AC79EE3F-C50B-4346-9C4E-96311E47A0CF}" srcOrd="0" destOrd="0" presId="urn:microsoft.com/office/officeart/2008/layout/LinedList"/>
    <dgm:cxn modelId="{CC946CEC-C0F6-491D-989E-3F52A549ED57}" type="presOf" srcId="{0ECDC4D7-57E7-4AC8-9861-DC1F3CAB807A}" destId="{44125DB9-A718-4BD7-A7BA-3CB3575C172B}" srcOrd="0" destOrd="0" presId="urn:microsoft.com/office/officeart/2008/layout/LinedList"/>
    <dgm:cxn modelId="{BB2F9361-D467-4ABA-9F6A-279D4AF8600A}" type="presParOf" srcId="{C9307F01-B0D3-47E1-B965-F7E0955E3021}" destId="{A528254E-DF76-4760-B15E-D6EBCC07C9AA}" srcOrd="0" destOrd="0" presId="urn:microsoft.com/office/officeart/2008/layout/LinedList"/>
    <dgm:cxn modelId="{5DC51C1B-DAAE-4828-9B8D-2D16EA0CABE6}" type="presParOf" srcId="{C9307F01-B0D3-47E1-B965-F7E0955E3021}" destId="{23470377-D26A-4CE3-A749-FA323F56F9B3}" srcOrd="1" destOrd="0" presId="urn:microsoft.com/office/officeart/2008/layout/LinedList"/>
    <dgm:cxn modelId="{27E55860-AFB2-4F37-8D44-7FD9F419F3F5}" type="presParOf" srcId="{23470377-D26A-4CE3-A749-FA323F56F9B3}" destId="{A98BD7DC-1800-4B94-8DE6-88D9B9C6B51F}" srcOrd="0" destOrd="0" presId="urn:microsoft.com/office/officeart/2008/layout/LinedList"/>
    <dgm:cxn modelId="{78B18714-7A3A-47A0-B5CA-7CFFE2C8CCF5}" type="presParOf" srcId="{23470377-D26A-4CE3-A749-FA323F56F9B3}" destId="{9802D63F-D225-4DD2-9BF7-18227794D661}" srcOrd="1" destOrd="0" presId="urn:microsoft.com/office/officeart/2008/layout/LinedList"/>
    <dgm:cxn modelId="{9CF70EE2-B6A4-4322-B762-EF9E2BD97CFE}" type="presParOf" srcId="{C9307F01-B0D3-47E1-B965-F7E0955E3021}" destId="{727014CB-6D49-4EC0-B384-817701085D9D}" srcOrd="2" destOrd="0" presId="urn:microsoft.com/office/officeart/2008/layout/LinedList"/>
    <dgm:cxn modelId="{E370B7AD-4870-4DD7-92A5-E0C6E79E558D}" type="presParOf" srcId="{C9307F01-B0D3-47E1-B965-F7E0955E3021}" destId="{60BF647D-8F6E-4953-A53B-C1E9FEFF6E8A}" srcOrd="3" destOrd="0" presId="urn:microsoft.com/office/officeart/2008/layout/LinedList"/>
    <dgm:cxn modelId="{53EAC55F-5AE6-4396-A245-7E8059611AF7}" type="presParOf" srcId="{60BF647D-8F6E-4953-A53B-C1E9FEFF6E8A}" destId="{A2F27F4B-38BE-46F3-986A-502EFB86CAE3}" srcOrd="0" destOrd="0" presId="urn:microsoft.com/office/officeart/2008/layout/LinedList"/>
    <dgm:cxn modelId="{3AA44498-CFB0-4948-B9AB-1B8083C22AD6}" type="presParOf" srcId="{60BF647D-8F6E-4953-A53B-C1E9FEFF6E8A}" destId="{88274029-8CD8-4C19-8745-7316058DDF56}" srcOrd="1" destOrd="0" presId="urn:microsoft.com/office/officeart/2008/layout/LinedList"/>
    <dgm:cxn modelId="{939721A9-DE44-4ED4-BF8B-482705E9BA1D}" type="presParOf" srcId="{C9307F01-B0D3-47E1-B965-F7E0955E3021}" destId="{E726C3A8-3F15-470D-A64B-744B5E213005}" srcOrd="4" destOrd="0" presId="urn:microsoft.com/office/officeart/2008/layout/LinedList"/>
    <dgm:cxn modelId="{606DB343-0135-4FBF-ADC2-5CAF3C6658CA}" type="presParOf" srcId="{C9307F01-B0D3-47E1-B965-F7E0955E3021}" destId="{EDD79119-876A-4540-AC63-90775FE5F75B}" srcOrd="5" destOrd="0" presId="urn:microsoft.com/office/officeart/2008/layout/LinedList"/>
    <dgm:cxn modelId="{BDADF6D1-1E8F-4CA2-B74B-BE5B01B47968}" type="presParOf" srcId="{EDD79119-876A-4540-AC63-90775FE5F75B}" destId="{44125DB9-A718-4BD7-A7BA-3CB3575C172B}" srcOrd="0" destOrd="0" presId="urn:microsoft.com/office/officeart/2008/layout/LinedList"/>
    <dgm:cxn modelId="{5040451E-5416-48D8-BB5D-5BE902883FE5}" type="presParOf" srcId="{EDD79119-876A-4540-AC63-90775FE5F75B}" destId="{65302B60-6B96-4EF7-A685-53F40CE028B5}" srcOrd="1" destOrd="0" presId="urn:microsoft.com/office/officeart/2008/layout/LinedList"/>
    <dgm:cxn modelId="{395BDB40-4708-4DB7-923C-E8D2545174F4}" type="presParOf" srcId="{C9307F01-B0D3-47E1-B965-F7E0955E3021}" destId="{BC0E96EF-9BD8-4AA1-B943-2ACBEAA4D727}" srcOrd="6" destOrd="0" presId="urn:microsoft.com/office/officeart/2008/layout/LinedList"/>
    <dgm:cxn modelId="{9D7962FD-78AB-4CC8-B668-4466E727983F}" type="presParOf" srcId="{C9307F01-B0D3-47E1-B965-F7E0955E3021}" destId="{5DEC4777-299B-4FDE-9544-C61F46144370}" srcOrd="7" destOrd="0" presId="urn:microsoft.com/office/officeart/2008/layout/LinedList"/>
    <dgm:cxn modelId="{127EBF12-C8AC-403D-918C-BBA4EB5637E0}" type="presParOf" srcId="{5DEC4777-299B-4FDE-9544-C61F46144370}" destId="{D30DA119-6742-4EE0-BBE4-D79129106988}" srcOrd="0" destOrd="0" presId="urn:microsoft.com/office/officeart/2008/layout/LinedList"/>
    <dgm:cxn modelId="{D54DBAA1-E22E-4F34-AB49-C123DD266701}" type="presParOf" srcId="{5DEC4777-299B-4FDE-9544-C61F46144370}" destId="{331B3EB0-E15E-41E2-BCF5-8DC48EE7B97F}" srcOrd="1" destOrd="0" presId="urn:microsoft.com/office/officeart/2008/layout/LinedList"/>
    <dgm:cxn modelId="{336C0F58-0A63-4CFF-83B8-F66A92B1624B}" type="presParOf" srcId="{C9307F01-B0D3-47E1-B965-F7E0955E3021}" destId="{CBEDF6F9-AB27-4FC6-8569-F41A48FCEF15}" srcOrd="8" destOrd="0" presId="urn:microsoft.com/office/officeart/2008/layout/LinedList"/>
    <dgm:cxn modelId="{B6D9D905-6F0C-4EB7-B970-7AADF00929CF}" type="presParOf" srcId="{C9307F01-B0D3-47E1-B965-F7E0955E3021}" destId="{FD868DCE-E3AE-4281-8071-E08CE6D6548F}" srcOrd="9" destOrd="0" presId="urn:microsoft.com/office/officeart/2008/layout/LinedList"/>
    <dgm:cxn modelId="{7E1D5283-B728-4DA0-953C-CAD0B2240479}" type="presParOf" srcId="{FD868DCE-E3AE-4281-8071-E08CE6D6548F}" destId="{F8FD4EE7-3DF1-4153-9FFC-EFFA2432A605}" srcOrd="0" destOrd="0" presId="urn:microsoft.com/office/officeart/2008/layout/LinedList"/>
    <dgm:cxn modelId="{3405B378-0290-4ECB-9279-2787861EB45B}" type="presParOf" srcId="{FD868DCE-E3AE-4281-8071-E08CE6D6548F}" destId="{46C961EB-41EE-41B7-B35F-4BA1CEE207B4}" srcOrd="1" destOrd="0" presId="urn:microsoft.com/office/officeart/2008/layout/LinedList"/>
    <dgm:cxn modelId="{FB25B401-12A8-485A-AD5A-03CA1A8BAFED}" type="presParOf" srcId="{C9307F01-B0D3-47E1-B965-F7E0955E3021}" destId="{75F548BE-91F6-40AF-9DBD-17C680B26DDA}" srcOrd="10" destOrd="0" presId="urn:microsoft.com/office/officeart/2008/layout/LinedList"/>
    <dgm:cxn modelId="{7847A787-680A-48AB-B734-1E702623F25A}" type="presParOf" srcId="{C9307F01-B0D3-47E1-B965-F7E0955E3021}" destId="{C8508B29-E789-48AB-8378-DE5C0F2DCCEE}" srcOrd="11" destOrd="0" presId="urn:microsoft.com/office/officeart/2008/layout/LinedList"/>
    <dgm:cxn modelId="{C7279C3C-6F2D-4EA4-9BB8-3D8C2E0E0C59}" type="presParOf" srcId="{C8508B29-E789-48AB-8378-DE5C0F2DCCEE}" destId="{06B0ED9B-AE35-4820-94D4-4A6929FB471B}" srcOrd="0" destOrd="0" presId="urn:microsoft.com/office/officeart/2008/layout/LinedList"/>
    <dgm:cxn modelId="{1AF68EC9-F5C4-4D73-AEFE-020C74175E59}" type="presParOf" srcId="{C8508B29-E789-48AB-8378-DE5C0F2DCCEE}" destId="{CFC0F824-286F-4B2C-954D-8B9CF3911678}" srcOrd="1" destOrd="0" presId="urn:microsoft.com/office/officeart/2008/layout/LinedList"/>
    <dgm:cxn modelId="{4AA200D7-B308-406E-A59B-B3B95B2B9337}" type="presParOf" srcId="{C9307F01-B0D3-47E1-B965-F7E0955E3021}" destId="{34CD3F5E-CE8E-4546-9D5A-EE9F6ED307CC}" srcOrd="12" destOrd="0" presId="urn:microsoft.com/office/officeart/2008/layout/LinedList"/>
    <dgm:cxn modelId="{CDFA66AA-7E01-45B3-BF8D-2E0B2E0C2752}" type="presParOf" srcId="{C9307F01-B0D3-47E1-B965-F7E0955E3021}" destId="{48A0A41A-9C76-4412-8DB7-BE64430F0B74}" srcOrd="13" destOrd="0" presId="urn:microsoft.com/office/officeart/2008/layout/LinedList"/>
    <dgm:cxn modelId="{01D49234-28CF-4DBE-A79A-6460290CF361}" type="presParOf" srcId="{48A0A41A-9C76-4412-8DB7-BE64430F0B74}" destId="{7D918D15-1A8A-485D-9CEB-20FE69E3C11F}" srcOrd="0" destOrd="0" presId="urn:microsoft.com/office/officeart/2008/layout/LinedList"/>
    <dgm:cxn modelId="{6DD6011F-0559-4171-A85F-E8F546C17F6B}" type="presParOf" srcId="{48A0A41A-9C76-4412-8DB7-BE64430F0B74}" destId="{0F6A84B7-AF91-4E30-AAC8-9C830CFF2D4B}" srcOrd="1" destOrd="0" presId="urn:microsoft.com/office/officeart/2008/layout/LinedList"/>
    <dgm:cxn modelId="{CD6D1438-2B99-4E57-A522-0FDEC1F53F83}" type="presParOf" srcId="{C9307F01-B0D3-47E1-B965-F7E0955E3021}" destId="{E041E690-1AD1-4619-AEEF-B7F2483D1EC9}" srcOrd="14" destOrd="0" presId="urn:microsoft.com/office/officeart/2008/layout/LinedList"/>
    <dgm:cxn modelId="{A4215B1B-7150-44FB-A340-FF232F286A66}" type="presParOf" srcId="{C9307F01-B0D3-47E1-B965-F7E0955E3021}" destId="{1A9D2CD1-73C7-4567-871A-BC349500F9DD}" srcOrd="15" destOrd="0" presId="urn:microsoft.com/office/officeart/2008/layout/LinedList"/>
    <dgm:cxn modelId="{5D163C8D-B6E7-4F7A-A8DE-9F5D32136E7C}" type="presParOf" srcId="{1A9D2CD1-73C7-4567-871A-BC349500F9DD}" destId="{DB796CAA-6412-41FF-B932-AED5DCDBD11B}" srcOrd="0" destOrd="0" presId="urn:microsoft.com/office/officeart/2008/layout/LinedList"/>
    <dgm:cxn modelId="{38FEA4D2-394C-415D-A8F9-CDE2DFF6CB82}" type="presParOf" srcId="{1A9D2CD1-73C7-4567-871A-BC349500F9DD}" destId="{180FECB6-A868-43E6-B289-7094A21F52F8}" srcOrd="1" destOrd="0" presId="urn:microsoft.com/office/officeart/2008/layout/LinedList"/>
    <dgm:cxn modelId="{AFF54985-1087-4E9A-92C7-34501369B20B}" type="presParOf" srcId="{C9307F01-B0D3-47E1-B965-F7E0955E3021}" destId="{8F0997BD-138B-490E-B04A-E46A08550BE3}" srcOrd="16" destOrd="0" presId="urn:microsoft.com/office/officeart/2008/layout/LinedList"/>
    <dgm:cxn modelId="{F714D8A8-DF4A-4D75-A4DF-51A97C97E374}" type="presParOf" srcId="{C9307F01-B0D3-47E1-B965-F7E0955E3021}" destId="{4E743992-647F-40C3-87B7-B91AC5D13070}" srcOrd="17" destOrd="0" presId="urn:microsoft.com/office/officeart/2008/layout/LinedList"/>
    <dgm:cxn modelId="{D0B0703C-4274-4D32-AB87-B258058FB314}" type="presParOf" srcId="{4E743992-647F-40C3-87B7-B91AC5D13070}" destId="{2B2FB0B3-AE4D-4E96-B345-0419742A06A0}" srcOrd="0" destOrd="0" presId="urn:microsoft.com/office/officeart/2008/layout/LinedList"/>
    <dgm:cxn modelId="{64970FDA-1896-4B3F-94CA-CB5333A17F12}" type="presParOf" srcId="{4E743992-647F-40C3-87B7-B91AC5D13070}" destId="{2D495F54-40BB-4FE8-9A21-EF71482FE005}" srcOrd="1" destOrd="0" presId="urn:microsoft.com/office/officeart/2008/layout/LinedList"/>
    <dgm:cxn modelId="{6D6DF02B-1BE7-4FE6-A50F-242C86F9161E}" type="presParOf" srcId="{C9307F01-B0D3-47E1-B965-F7E0955E3021}" destId="{95D64B30-3A1A-4AA6-9BEB-4FF6B6A7490E}" srcOrd="18" destOrd="0" presId="urn:microsoft.com/office/officeart/2008/layout/LinedList"/>
    <dgm:cxn modelId="{7570C9AC-6450-424E-B632-E8A7D9D1C4A0}" type="presParOf" srcId="{C9307F01-B0D3-47E1-B965-F7E0955E3021}" destId="{E26DDB77-9683-4F4F-9574-4E6EA3E4B65D}" srcOrd="19" destOrd="0" presId="urn:microsoft.com/office/officeart/2008/layout/LinedList"/>
    <dgm:cxn modelId="{99A42CC5-2EDB-42F2-AE56-B8EB340BF3F5}" type="presParOf" srcId="{E26DDB77-9683-4F4F-9574-4E6EA3E4B65D}" destId="{AC79EE3F-C50B-4346-9C4E-96311E47A0CF}" srcOrd="0" destOrd="0" presId="urn:microsoft.com/office/officeart/2008/layout/LinedList"/>
    <dgm:cxn modelId="{0F0B8F8C-BD6D-49FA-B721-6B4894E1ED07}" type="presParOf" srcId="{E26DDB77-9683-4F4F-9574-4E6EA3E4B65D}" destId="{29459C6B-4711-443E-BE48-279EC3A5E2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2DB17-48AC-49F1-BB4D-220851BE1A01}">
      <dsp:nvSpPr>
        <dsp:cNvPr id="0" name=""/>
        <dsp:cNvSpPr/>
      </dsp:nvSpPr>
      <dsp:spPr>
        <a:xfrm>
          <a:off x="0" y="621"/>
          <a:ext cx="7728267" cy="0"/>
        </a:xfrm>
        <a:prstGeom prst="line">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2A23C-A9B8-4332-96D4-DC05E6F830A8}">
      <dsp:nvSpPr>
        <dsp:cNvPr id="0" name=""/>
        <dsp:cNvSpPr/>
      </dsp:nvSpPr>
      <dsp:spPr>
        <a:xfrm>
          <a:off x="0" y="621"/>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Student agency – What they share, with who they share, how they share</a:t>
          </a:r>
        </a:p>
      </dsp:txBody>
      <dsp:txXfrm>
        <a:off x="0" y="621"/>
        <a:ext cx="7728267" cy="1017216"/>
      </dsp:txXfrm>
    </dsp:sp>
    <dsp:sp modelId="{1DF1121D-1957-493D-8990-D9E2A2A64108}">
      <dsp:nvSpPr>
        <dsp:cNvPr id="0" name=""/>
        <dsp:cNvSpPr/>
      </dsp:nvSpPr>
      <dsp:spPr>
        <a:xfrm>
          <a:off x="0" y="1017837"/>
          <a:ext cx="7728267" cy="0"/>
        </a:xfrm>
        <a:prstGeom prst="line">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13A4D-D9F1-4A90-BB49-ED683B8E4CDC}">
      <dsp:nvSpPr>
        <dsp:cNvPr id="0" name=""/>
        <dsp:cNvSpPr/>
      </dsp:nvSpPr>
      <dsp:spPr>
        <a:xfrm>
          <a:off x="0" y="1017837"/>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Opportunities to share who they are outside of curriculum &amp; connect self to studies</a:t>
          </a:r>
        </a:p>
      </dsp:txBody>
      <dsp:txXfrm>
        <a:off x="0" y="1017837"/>
        <a:ext cx="7728267" cy="1017216"/>
      </dsp:txXfrm>
    </dsp:sp>
    <dsp:sp modelId="{1DC0F50B-8CEC-4CCA-A95D-54F3FFB56D18}">
      <dsp:nvSpPr>
        <dsp:cNvPr id="0" name=""/>
        <dsp:cNvSpPr/>
      </dsp:nvSpPr>
      <dsp:spPr>
        <a:xfrm>
          <a:off x="0" y="2035053"/>
          <a:ext cx="7728267" cy="0"/>
        </a:xfrm>
        <a:prstGeom prst="line">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9E579-7580-478A-8849-798440DEA692}">
      <dsp:nvSpPr>
        <dsp:cNvPr id="0" name=""/>
        <dsp:cNvSpPr/>
      </dsp:nvSpPr>
      <dsp:spPr>
        <a:xfrm>
          <a:off x="0" y="2035053"/>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Social constructivist &amp; not solo activity – feedback from peers, family, external reviewers</a:t>
          </a:r>
        </a:p>
      </dsp:txBody>
      <dsp:txXfrm>
        <a:off x="0" y="2035053"/>
        <a:ext cx="7728267" cy="1017216"/>
      </dsp:txXfrm>
    </dsp:sp>
    <dsp:sp modelId="{6B103D96-AF48-499F-A214-60E3107CE684}">
      <dsp:nvSpPr>
        <dsp:cNvPr id="0" name=""/>
        <dsp:cNvSpPr/>
      </dsp:nvSpPr>
      <dsp:spPr>
        <a:xfrm>
          <a:off x="0" y="3052270"/>
          <a:ext cx="7728267" cy="0"/>
        </a:xfrm>
        <a:prstGeom prst="line">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736CB3-F4E6-417A-9C7F-994B1C62DB84}">
      <dsp:nvSpPr>
        <dsp:cNvPr id="0" name=""/>
        <dsp:cNvSpPr/>
      </dsp:nvSpPr>
      <dsp:spPr>
        <a:xfrm>
          <a:off x="0" y="3052270"/>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Freedom to fail, reflect on experience and adapt through continuous learning </a:t>
          </a:r>
        </a:p>
      </dsp:txBody>
      <dsp:txXfrm>
        <a:off x="0" y="3052270"/>
        <a:ext cx="7728267" cy="1017216"/>
      </dsp:txXfrm>
    </dsp:sp>
    <dsp:sp modelId="{69A1CC5F-395A-4701-92C5-E53B73ED5D0C}">
      <dsp:nvSpPr>
        <dsp:cNvPr id="0" name=""/>
        <dsp:cNvSpPr/>
      </dsp:nvSpPr>
      <dsp:spPr>
        <a:xfrm>
          <a:off x="0" y="4069486"/>
          <a:ext cx="7728267" cy="0"/>
        </a:xfrm>
        <a:prstGeom prst="line">
          <a:avLst/>
        </a:prstGeom>
        <a:solidFill>
          <a:schemeClr val="dk2">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54EE0-594D-44A3-BB5A-3BE8C6641D41}">
      <dsp:nvSpPr>
        <dsp:cNvPr id="0" name=""/>
        <dsp:cNvSpPr/>
      </dsp:nvSpPr>
      <dsp:spPr>
        <a:xfrm>
          <a:off x="0" y="4069486"/>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Celebrate and showcase achievements, knowledge, skills, and abilities  </a:t>
          </a:r>
          <a:br>
            <a:rPr lang="en-US" sz="2000" kern="1200"/>
          </a:br>
          <a:br>
            <a:rPr lang="en-US" sz="2000" kern="1200"/>
          </a:br>
          <a:endParaRPr lang="en-US" sz="2000" kern="1200"/>
        </a:p>
      </dsp:txBody>
      <dsp:txXfrm>
        <a:off x="0" y="4069486"/>
        <a:ext cx="7728267" cy="101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8254E-DF76-4760-B15E-D6EBCC07C9AA}">
      <dsp:nvSpPr>
        <dsp:cNvPr id="0" name=""/>
        <dsp:cNvSpPr/>
      </dsp:nvSpPr>
      <dsp:spPr>
        <a:xfrm>
          <a:off x="0" y="621"/>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BD7DC-1800-4B94-8DE6-88D9B9C6B51F}">
      <dsp:nvSpPr>
        <dsp:cNvPr id="0" name=""/>
        <dsp:cNvSpPr/>
      </dsp:nvSpPr>
      <dsp:spPr>
        <a:xfrm>
          <a:off x="0" y="621"/>
          <a:ext cx="7728267"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1.Clearly define assessment criteria</a:t>
          </a:r>
        </a:p>
      </dsp:txBody>
      <dsp:txXfrm>
        <a:off x="0" y="621"/>
        <a:ext cx="7728267" cy="508608"/>
      </dsp:txXfrm>
    </dsp:sp>
    <dsp:sp modelId="{727014CB-6D49-4EC0-B384-817701085D9D}">
      <dsp:nvSpPr>
        <dsp:cNvPr id="0" name=""/>
        <dsp:cNvSpPr/>
      </dsp:nvSpPr>
      <dsp:spPr>
        <a:xfrm>
          <a:off x="0" y="509229"/>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F27F4B-38BE-46F3-986A-502EFB86CAE3}">
      <dsp:nvSpPr>
        <dsp:cNvPr id="0" name=""/>
        <dsp:cNvSpPr/>
      </dsp:nvSpPr>
      <dsp:spPr>
        <a:xfrm>
          <a:off x="0" y="509229"/>
          <a:ext cx="7728267"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​​2.Rubrics outlining key elements you want to assess​</a:t>
          </a:r>
        </a:p>
      </dsp:txBody>
      <dsp:txXfrm>
        <a:off x="0" y="509229"/>
        <a:ext cx="7728267" cy="508608"/>
      </dsp:txXfrm>
    </dsp:sp>
    <dsp:sp modelId="{E726C3A8-3F15-470D-A64B-744B5E213005}">
      <dsp:nvSpPr>
        <dsp:cNvPr id="0" name=""/>
        <dsp:cNvSpPr/>
      </dsp:nvSpPr>
      <dsp:spPr>
        <a:xfrm>
          <a:off x="0" y="1017837"/>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25DB9-A718-4BD7-A7BA-3CB3575C172B}">
      <dsp:nvSpPr>
        <dsp:cNvPr id="0" name=""/>
        <dsp:cNvSpPr/>
      </dsp:nvSpPr>
      <dsp:spPr>
        <a:xfrm>
          <a:off x="0" y="1017837"/>
          <a:ext cx="7728267"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3.Formative &amp; summative assessments​​</a:t>
          </a:r>
        </a:p>
      </dsp:txBody>
      <dsp:txXfrm>
        <a:off x="0" y="1017837"/>
        <a:ext cx="7728267" cy="508608"/>
      </dsp:txXfrm>
    </dsp:sp>
    <dsp:sp modelId="{BC0E96EF-9BD8-4AA1-B943-2ACBEAA4D727}">
      <dsp:nvSpPr>
        <dsp:cNvPr id="0" name=""/>
        <dsp:cNvSpPr/>
      </dsp:nvSpPr>
      <dsp:spPr>
        <a:xfrm>
          <a:off x="0" y="1526445"/>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DA119-6742-4EE0-BBE4-D79129106988}">
      <dsp:nvSpPr>
        <dsp:cNvPr id="0" name=""/>
        <dsp:cNvSpPr/>
      </dsp:nvSpPr>
      <dsp:spPr>
        <a:xfrm>
          <a:off x="0" y="1526445"/>
          <a:ext cx="7728267"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4.Peer assessment for additional perspectives​​</a:t>
          </a:r>
        </a:p>
      </dsp:txBody>
      <dsp:txXfrm>
        <a:off x="0" y="1526445"/>
        <a:ext cx="7728267" cy="508608"/>
      </dsp:txXfrm>
    </dsp:sp>
    <dsp:sp modelId="{CBEDF6F9-AB27-4FC6-8569-F41A48FCEF15}">
      <dsp:nvSpPr>
        <dsp:cNvPr id="0" name=""/>
        <dsp:cNvSpPr/>
      </dsp:nvSpPr>
      <dsp:spPr>
        <a:xfrm>
          <a:off x="0" y="2035053"/>
          <a:ext cx="7728267"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FD4EE7-3DF1-4153-9FFC-EFFA2432A605}">
      <dsp:nvSpPr>
        <dsp:cNvPr id="0" name=""/>
        <dsp:cNvSpPr/>
      </dsp:nvSpPr>
      <dsp:spPr>
        <a:xfrm>
          <a:off x="0" y="2035053"/>
          <a:ext cx="7728267"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5.Real-world authentic assessments</a:t>
          </a:r>
        </a:p>
      </dsp:txBody>
      <dsp:txXfrm>
        <a:off x="0" y="2035053"/>
        <a:ext cx="7728267" cy="508608"/>
      </dsp:txXfrm>
    </dsp:sp>
    <dsp:sp modelId="{75F548BE-91F6-40AF-9DBD-17C680B26DDA}">
      <dsp:nvSpPr>
        <dsp:cNvPr id="0" name=""/>
        <dsp:cNvSpPr/>
      </dsp:nvSpPr>
      <dsp:spPr>
        <a:xfrm>
          <a:off x="0" y="2543662"/>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0ED9B-AE35-4820-94D4-4A6929FB471B}">
      <dsp:nvSpPr>
        <dsp:cNvPr id="0" name=""/>
        <dsp:cNvSpPr/>
      </dsp:nvSpPr>
      <dsp:spPr>
        <a:xfrm>
          <a:off x="0" y="2543662"/>
          <a:ext cx="7728267"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6.Reflection &amp; self-assessment</a:t>
          </a:r>
        </a:p>
      </dsp:txBody>
      <dsp:txXfrm>
        <a:off x="0" y="2543662"/>
        <a:ext cx="7728267" cy="508608"/>
      </dsp:txXfrm>
    </dsp:sp>
    <dsp:sp modelId="{34CD3F5E-CE8E-4546-9D5A-EE9F6ED307CC}">
      <dsp:nvSpPr>
        <dsp:cNvPr id="0" name=""/>
        <dsp:cNvSpPr/>
      </dsp:nvSpPr>
      <dsp:spPr>
        <a:xfrm>
          <a:off x="0" y="3052270"/>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18D15-1A8A-485D-9CEB-20FE69E3C11F}">
      <dsp:nvSpPr>
        <dsp:cNvPr id="0" name=""/>
        <dsp:cNvSpPr/>
      </dsp:nvSpPr>
      <dsp:spPr>
        <a:xfrm>
          <a:off x="0" y="3052270"/>
          <a:ext cx="7728267"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7.Multiple modes of evidence​</a:t>
          </a:r>
        </a:p>
      </dsp:txBody>
      <dsp:txXfrm>
        <a:off x="0" y="3052270"/>
        <a:ext cx="7728267" cy="508608"/>
      </dsp:txXfrm>
    </dsp:sp>
    <dsp:sp modelId="{E041E690-1AD1-4619-AEEF-B7F2483D1EC9}">
      <dsp:nvSpPr>
        <dsp:cNvPr id="0" name=""/>
        <dsp:cNvSpPr/>
      </dsp:nvSpPr>
      <dsp:spPr>
        <a:xfrm>
          <a:off x="0" y="3560878"/>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96CAA-6412-41FF-B932-AED5DCDBD11B}">
      <dsp:nvSpPr>
        <dsp:cNvPr id="0" name=""/>
        <dsp:cNvSpPr/>
      </dsp:nvSpPr>
      <dsp:spPr>
        <a:xfrm>
          <a:off x="0" y="3560878"/>
          <a:ext cx="7728267"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8.Timely and constructive feedback</a:t>
          </a:r>
        </a:p>
      </dsp:txBody>
      <dsp:txXfrm>
        <a:off x="0" y="3560878"/>
        <a:ext cx="7728267" cy="508608"/>
      </dsp:txXfrm>
    </dsp:sp>
    <dsp:sp modelId="{8F0997BD-138B-490E-B04A-E46A08550BE3}">
      <dsp:nvSpPr>
        <dsp:cNvPr id="0" name=""/>
        <dsp:cNvSpPr/>
      </dsp:nvSpPr>
      <dsp:spPr>
        <a:xfrm>
          <a:off x="0" y="4069486"/>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FB0B3-AE4D-4E96-B345-0419742A06A0}">
      <dsp:nvSpPr>
        <dsp:cNvPr id="0" name=""/>
        <dsp:cNvSpPr/>
      </dsp:nvSpPr>
      <dsp:spPr>
        <a:xfrm>
          <a:off x="0" y="4069486"/>
          <a:ext cx="7728267"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9.Authentic audience beyond professor​</a:t>
          </a:r>
        </a:p>
      </dsp:txBody>
      <dsp:txXfrm>
        <a:off x="0" y="4069486"/>
        <a:ext cx="7728267" cy="508608"/>
      </dsp:txXfrm>
    </dsp:sp>
    <dsp:sp modelId="{95D64B30-3A1A-4AA6-9BEB-4FF6B6A7490E}">
      <dsp:nvSpPr>
        <dsp:cNvPr id="0" name=""/>
        <dsp:cNvSpPr/>
      </dsp:nvSpPr>
      <dsp:spPr>
        <a:xfrm>
          <a:off x="0" y="4578094"/>
          <a:ext cx="7728267"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9EE3F-C50B-4346-9C4E-96311E47A0CF}">
      <dsp:nvSpPr>
        <dsp:cNvPr id="0" name=""/>
        <dsp:cNvSpPr/>
      </dsp:nvSpPr>
      <dsp:spPr>
        <a:xfrm>
          <a:off x="0" y="4578094"/>
          <a:ext cx="7728267" cy="508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10.Continuous refinement &amp; improvement </a:t>
          </a:r>
        </a:p>
      </dsp:txBody>
      <dsp:txXfrm>
        <a:off x="0" y="4578094"/>
        <a:ext cx="7728267" cy="5086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04D44-1819-4300-A34E-28C80A6D840D}" type="datetimeFigureOut">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FE716-CCAE-4FC2-9C04-349DABD2C05F}" type="slidenum">
              <a:t>‹#›</a:t>
            </a:fld>
            <a:endParaRPr lang="en-US"/>
          </a:p>
        </p:txBody>
      </p:sp>
    </p:spTree>
    <p:extLst>
      <p:ext uri="{BB962C8B-B14F-4D97-AF65-F5344CB8AC3E}">
        <p14:creationId xmlns:p14="http://schemas.microsoft.com/office/powerpoint/2010/main" val="49131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https://kpuemp-my.sharepoint.com/:w:/g/personal/lisa_gedak_kpu_ca/EYQ2949m2RBLijpfrMcK-m8B8F25vQXmyIwqq60hv7jmTg?e=EQYbLO</a:t>
            </a:r>
          </a:p>
        </p:txBody>
      </p:sp>
      <p:sp>
        <p:nvSpPr>
          <p:cNvPr id="4" name="Slide Number Placeholder 3"/>
          <p:cNvSpPr>
            <a:spLocks noGrp="1"/>
          </p:cNvSpPr>
          <p:nvPr>
            <p:ph type="sldNum" sz="quarter" idx="5"/>
          </p:nvPr>
        </p:nvSpPr>
        <p:spPr/>
        <p:txBody>
          <a:bodyPr/>
          <a:lstStyle/>
          <a:p>
            <a:fld id="{93BFE716-CCAE-4FC2-9C04-349DABD2C05F}" type="slidenum">
              <a:t>1</a:t>
            </a:fld>
            <a:endParaRPr lang="en-US"/>
          </a:p>
        </p:txBody>
      </p:sp>
    </p:spTree>
    <p:extLst>
      <p:ext uri="{BB962C8B-B14F-4D97-AF65-F5344CB8AC3E}">
        <p14:creationId xmlns:p14="http://schemas.microsoft.com/office/powerpoint/2010/main" val="416151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15512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48739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14306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72864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96195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5/17/2023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92237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5/17/2023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84638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5/17/2023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3023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97794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5/17/2023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4140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5/17/2023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4433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5/17/2023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9069640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eobrava.wordpress.com/2015/09/11/digital-marketing-services-will-reach-120-billion-by-2020/"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k12.thoughtfullearning.com/minilesson/drawing-life-map"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50598901-1509-3EF4-0EA6-5F3748077FB6}"/>
              </a:ext>
            </a:extLst>
          </p:cNvPr>
          <p:cNvPicPr>
            <a:picLocks noChangeAspect="1"/>
          </p:cNvPicPr>
          <p:nvPr/>
        </p:nvPicPr>
        <p:blipFill rotWithShape="1">
          <a:blip r:embed="rId3">
            <a:duotone>
              <a:schemeClr val="accent1">
                <a:shade val="45000"/>
                <a:satMod val="135000"/>
              </a:schemeClr>
              <a:prstClr val="white"/>
            </a:duotone>
          </a:blip>
          <a:srcRect t="13703" r="9092" b="18325"/>
          <a:stretch/>
        </p:blipFill>
        <p:spPr>
          <a:xfrm>
            <a:off x="20" y="-1"/>
            <a:ext cx="12188932" cy="6858000"/>
          </a:xfrm>
          <a:prstGeom prst="rect">
            <a:avLst/>
          </a:prstGeom>
        </p:spPr>
      </p:pic>
      <p:sp>
        <p:nvSpPr>
          <p:cNvPr id="23" name="Rectangle 22">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25538" y="1361948"/>
            <a:ext cx="3685070" cy="2339050"/>
          </a:xfrm>
        </p:spPr>
        <p:txBody>
          <a:bodyPr>
            <a:normAutofit/>
          </a:bodyPr>
          <a:lstStyle/>
          <a:p>
            <a:r>
              <a:rPr lang="en-US" sz="5000" b="1">
                <a:latin typeface="Calibri"/>
                <a:cs typeface="Calibri"/>
              </a:rPr>
              <a:t>Celebrating The Whole Student</a:t>
            </a:r>
            <a:endParaRPr lang="en-US" sz="5000"/>
          </a:p>
        </p:txBody>
      </p:sp>
      <p:sp>
        <p:nvSpPr>
          <p:cNvPr id="3" name="Subtitle 2"/>
          <p:cNvSpPr>
            <a:spLocks noGrp="1"/>
          </p:cNvSpPr>
          <p:nvPr>
            <p:ph type="subTitle" idx="1"/>
          </p:nvPr>
        </p:nvSpPr>
        <p:spPr>
          <a:xfrm>
            <a:off x="480181" y="3971746"/>
            <a:ext cx="3685069" cy="914400"/>
          </a:xfrm>
        </p:spPr>
        <p:txBody>
          <a:bodyPr vert="horz" lIns="91440" tIns="45720" rIns="91440" bIns="45720" rtlCol="0">
            <a:normAutofit/>
          </a:bodyPr>
          <a:lstStyle/>
          <a:p>
            <a:r>
              <a:rPr lang="en-US" sz="1900" b="1">
                <a:cs typeface="Calibri"/>
              </a:rPr>
              <a:t>Using ePortfolio to create meaningful learning experiences and authentically assess learning </a:t>
            </a:r>
          </a:p>
        </p:txBody>
      </p:sp>
      <p:sp>
        <p:nvSpPr>
          <p:cNvPr id="26" name="Rectangle 24">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Text&#10;&#10;Description automatically generated">
            <a:extLst>
              <a:ext uri="{FF2B5EF4-FFF2-40B4-BE49-F238E27FC236}">
                <a16:creationId xmlns:a16="http://schemas.microsoft.com/office/drawing/2014/main" id="{9FEAC9D0-6D8A-BC76-B9C7-203A15390D72}"/>
              </a:ext>
            </a:extLst>
          </p:cNvPr>
          <p:cNvPicPr>
            <a:picLocks noChangeAspect="1"/>
          </p:cNvPicPr>
          <p:nvPr/>
        </p:nvPicPr>
        <p:blipFill>
          <a:blip r:embed="rId4"/>
          <a:stretch>
            <a:fillRect/>
          </a:stretch>
        </p:blipFill>
        <p:spPr>
          <a:xfrm>
            <a:off x="9110662" y="5484018"/>
            <a:ext cx="2697956" cy="1378744"/>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9846-B8CB-3C74-CCD3-E0F0962AA055}"/>
              </a:ext>
            </a:extLst>
          </p:cNvPr>
          <p:cNvSpPr>
            <a:spLocks noGrp="1"/>
          </p:cNvSpPr>
          <p:nvPr>
            <p:ph type="title"/>
          </p:nvPr>
        </p:nvSpPr>
        <p:spPr>
          <a:xfrm>
            <a:off x="252919" y="1123837"/>
            <a:ext cx="2947482" cy="4601183"/>
          </a:xfrm>
        </p:spPr>
        <p:txBody>
          <a:bodyPr>
            <a:normAutofit/>
          </a:bodyPr>
          <a:lstStyle/>
          <a:p>
            <a:r>
              <a:rPr lang="en-US" sz="3300">
                <a:latin typeface="Corbel"/>
                <a:cs typeface="Calibri"/>
              </a:rPr>
              <a:t>What Emerging Research Says Supports and Celebrates the Whole Students Learning Journey </a:t>
            </a:r>
            <a:br>
              <a:rPr lang="en-US" sz="3300"/>
            </a:br>
            <a:endParaRPr lang="en-US" sz="3300"/>
          </a:p>
        </p:txBody>
      </p:sp>
      <p:sp>
        <p:nvSpPr>
          <p:cNvPr id="11" name="Rectangle: Rounded Corners 10">
            <a:extLst>
              <a:ext uri="{FF2B5EF4-FFF2-40B4-BE49-F238E27FC236}">
                <a16:creationId xmlns:a16="http://schemas.microsoft.com/office/drawing/2014/main" id="{5461EF80-0B63-B248-555D-9DEBAFDA39B1}"/>
              </a:ext>
            </a:extLst>
          </p:cNvPr>
          <p:cNvSpPr/>
          <p:nvPr/>
        </p:nvSpPr>
        <p:spPr>
          <a:xfrm>
            <a:off x="3906834" y="768907"/>
            <a:ext cx="7610818" cy="1542361"/>
          </a:xfrm>
          <a:prstGeom prst="roundRect">
            <a:avLst/>
          </a:prstGeom>
          <a:solidFill>
            <a:srgbClr val="00A9A5"/>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t>Scaffolding</a:t>
            </a:r>
          </a:p>
        </p:txBody>
      </p:sp>
      <p:sp>
        <p:nvSpPr>
          <p:cNvPr id="12" name="Rectangle: Rounded Corners 11">
            <a:extLst>
              <a:ext uri="{FF2B5EF4-FFF2-40B4-BE49-F238E27FC236}">
                <a16:creationId xmlns:a16="http://schemas.microsoft.com/office/drawing/2014/main" id="{D1D961C1-9A4F-67EC-50A1-5CF9751EDC0F}"/>
              </a:ext>
            </a:extLst>
          </p:cNvPr>
          <p:cNvSpPr/>
          <p:nvPr/>
        </p:nvSpPr>
        <p:spPr>
          <a:xfrm>
            <a:off x="3943119" y="2637621"/>
            <a:ext cx="7610818" cy="1542361"/>
          </a:xfrm>
          <a:prstGeom prst="roundRect">
            <a:avLst/>
          </a:prstGeom>
          <a:solidFill>
            <a:srgbClr val="4E809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t>Reflection</a:t>
            </a:r>
          </a:p>
        </p:txBody>
      </p:sp>
      <p:sp>
        <p:nvSpPr>
          <p:cNvPr id="13" name="Rectangle: Rounded Corners 12">
            <a:extLst>
              <a:ext uri="{FF2B5EF4-FFF2-40B4-BE49-F238E27FC236}">
                <a16:creationId xmlns:a16="http://schemas.microsoft.com/office/drawing/2014/main" id="{3D5D0EA1-17A6-E7D3-B25F-0809EC2B3069}"/>
              </a:ext>
            </a:extLst>
          </p:cNvPr>
          <p:cNvSpPr/>
          <p:nvPr/>
        </p:nvSpPr>
        <p:spPr>
          <a:xfrm>
            <a:off x="3906397" y="4542621"/>
            <a:ext cx="7610818" cy="1542361"/>
          </a:xfrm>
          <a:prstGeom prst="roundRect">
            <a:avLst/>
          </a:prstGeom>
          <a:solidFill>
            <a:srgbClr val="0B535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t>Metacognition</a:t>
            </a:r>
          </a:p>
        </p:txBody>
      </p:sp>
    </p:spTree>
    <p:extLst>
      <p:ext uri="{BB962C8B-B14F-4D97-AF65-F5344CB8AC3E}">
        <p14:creationId xmlns:p14="http://schemas.microsoft.com/office/powerpoint/2010/main" val="24295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91AE5-6597-928A-EE9A-D2607E6E64FB}"/>
              </a:ext>
            </a:extLst>
          </p:cNvPr>
          <p:cNvSpPr>
            <a:spLocks noGrp="1"/>
          </p:cNvSpPr>
          <p:nvPr>
            <p:ph type="title"/>
          </p:nvPr>
        </p:nvSpPr>
        <p:spPr>
          <a:xfrm>
            <a:off x="7060" y="1298448"/>
            <a:ext cx="4562108" cy="3906975"/>
          </a:xfrm>
        </p:spPr>
        <p:txBody>
          <a:bodyPr vert="horz" lIns="91440" tIns="45720" rIns="91440" bIns="45720" rtlCol="0" anchor="b">
            <a:noAutofit/>
          </a:bodyPr>
          <a:lstStyle/>
          <a:p>
            <a:pPr algn="ctr"/>
            <a:endParaRPr lang="en-US" sz="2000" spc="-100"/>
          </a:p>
          <a:p>
            <a:pPr algn="ctr"/>
            <a:endParaRPr lang="en-US" sz="2000" spc="-100"/>
          </a:p>
        </p:txBody>
      </p:sp>
      <p:sp>
        <p:nvSpPr>
          <p:cNvPr id="63" name="TextBox 62">
            <a:extLst>
              <a:ext uri="{FF2B5EF4-FFF2-40B4-BE49-F238E27FC236}">
                <a16:creationId xmlns:a16="http://schemas.microsoft.com/office/drawing/2014/main" id="{89E6FAFE-33E9-0CAF-1794-920A4A928ED7}"/>
              </a:ext>
            </a:extLst>
          </p:cNvPr>
          <p:cNvSpPr txBox="1"/>
          <p:nvPr/>
        </p:nvSpPr>
        <p:spPr>
          <a:xfrm>
            <a:off x="700314" y="2234027"/>
            <a:ext cx="1014804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595959"/>
                </a:solidFill>
                <a:latin typeface="Corbel"/>
                <a:ea typeface="Segoe UI"/>
                <a:cs typeface="Segoe UI"/>
              </a:rPr>
              <a:t>“scaffolding strategies should be incorporated into the learning environment to help students develop their ability to reflect on their own learning” (</a:t>
            </a:r>
            <a:r>
              <a:rPr lang="en-US" sz="2000" b="1" err="1">
                <a:solidFill>
                  <a:srgbClr val="595959"/>
                </a:solidFill>
                <a:latin typeface="Corbel"/>
                <a:ea typeface="Segoe UI"/>
                <a:cs typeface="Segoe UI"/>
              </a:rPr>
              <a:t>Porntaweekul</a:t>
            </a:r>
            <a:r>
              <a:rPr lang="en-US" sz="2000" b="1" dirty="0">
                <a:solidFill>
                  <a:srgbClr val="595959"/>
                </a:solidFill>
                <a:latin typeface="Corbel"/>
                <a:ea typeface="Segoe UI"/>
                <a:cs typeface="Segoe UI"/>
              </a:rPr>
              <a:t> et al. 2016) </a:t>
            </a:r>
            <a:r>
              <a:rPr lang="en-US" sz="2000" dirty="0">
                <a:solidFill>
                  <a:srgbClr val="595959"/>
                </a:solidFill>
                <a:latin typeface="Corbel"/>
                <a:ea typeface="Segoe UI"/>
                <a:cs typeface="Segoe UI"/>
              </a:rPr>
              <a:t>​</a:t>
            </a:r>
          </a:p>
          <a:p>
            <a:endParaRPr lang="en-US" sz="2000">
              <a:solidFill>
                <a:srgbClr val="595959"/>
              </a:solidFill>
              <a:latin typeface="Corbel"/>
              <a:ea typeface="Segoe UI"/>
              <a:cs typeface="Segoe UI"/>
            </a:endParaRPr>
          </a:p>
          <a:p>
            <a:pPr marL="342900" indent="-342900">
              <a:buFont typeface="Arial"/>
              <a:buChar char="•"/>
            </a:pPr>
            <a:r>
              <a:rPr lang="en-US" sz="2000" b="1" dirty="0">
                <a:solidFill>
                  <a:schemeClr val="tx1">
                    <a:lumMod val="65000"/>
                    <a:lumOff val="35000"/>
                  </a:schemeClr>
                </a:solidFill>
                <a:ea typeface="+mn-lt"/>
                <a:cs typeface="+mn-lt"/>
              </a:rPr>
              <a:t>Scaffolded experiences = more student agency, flexibility and creativity</a:t>
            </a:r>
          </a:p>
          <a:p>
            <a:pPr marL="342900" indent="-342900">
              <a:buFont typeface="Arial"/>
              <a:buChar char="•"/>
            </a:pPr>
            <a:r>
              <a:rPr lang="en-US" sz="2000" b="1" dirty="0">
                <a:solidFill>
                  <a:schemeClr val="tx1">
                    <a:lumMod val="65000"/>
                    <a:lumOff val="35000"/>
                  </a:schemeClr>
                </a:solidFill>
                <a:ea typeface="+mn-lt"/>
                <a:cs typeface="+mn-lt"/>
              </a:rPr>
              <a:t>Not just in creative disciplines - increasingly noncreative disciplines, technical &amp; vocational training</a:t>
            </a:r>
            <a:endParaRPr lang="en-US" sz="2000" dirty="0">
              <a:solidFill>
                <a:schemeClr val="tx1">
                  <a:lumMod val="65000"/>
                  <a:lumOff val="35000"/>
                </a:schemeClr>
              </a:solidFill>
            </a:endParaRPr>
          </a:p>
          <a:p>
            <a:endParaRPr lang="en-US" sz="2000" b="1">
              <a:solidFill>
                <a:schemeClr val="tx1">
                  <a:lumMod val="65000"/>
                  <a:lumOff val="35000"/>
                </a:schemeClr>
              </a:solidFill>
              <a:latin typeface="Corbel"/>
              <a:ea typeface="Segoe UI"/>
              <a:cs typeface="Segoe UI"/>
            </a:endParaRPr>
          </a:p>
          <a:p>
            <a:r>
              <a:rPr lang="en-US" sz="2000" b="1" dirty="0">
                <a:solidFill>
                  <a:srgbClr val="595959"/>
                </a:solidFill>
                <a:ea typeface="+mn-lt"/>
                <a:cs typeface="+mn-lt"/>
              </a:rPr>
              <a:t>"In changing the way, we teach and learn, we need to provide scaffolds instead of knowledge, to facilitate instead of lecture, to focus on learning skills instead of learning content, and to help students document their learning process instead of teaching them how to create a learning artifact" (Chen et al, 2019)</a:t>
            </a:r>
            <a:endParaRPr lang="en-US" sz="2000" dirty="0"/>
          </a:p>
          <a:p>
            <a:endParaRPr lang="en-US" sz="2000" b="1">
              <a:solidFill>
                <a:schemeClr val="tx1">
                  <a:lumMod val="65000"/>
                  <a:lumOff val="35000"/>
                </a:schemeClr>
              </a:solidFill>
              <a:latin typeface="Corbel"/>
              <a:ea typeface="Segoe UI"/>
              <a:cs typeface="Segoe UI"/>
            </a:endParaRPr>
          </a:p>
          <a:p>
            <a:endParaRPr lang="en-US" sz="2000" b="1">
              <a:solidFill>
                <a:srgbClr val="595959"/>
              </a:solidFill>
              <a:latin typeface="Corbel"/>
              <a:ea typeface="Segoe UI"/>
              <a:cs typeface="Segoe UI"/>
            </a:endParaRPr>
          </a:p>
          <a:p>
            <a:endParaRPr lang="en-US" sz="2000" b="1">
              <a:solidFill>
                <a:srgbClr val="595959"/>
              </a:solidFill>
              <a:latin typeface="Corbel"/>
              <a:ea typeface="Segoe UI"/>
              <a:cs typeface="Segoe UI"/>
            </a:endParaRPr>
          </a:p>
          <a:p>
            <a:endParaRPr lang="en-US" sz="2000" b="1">
              <a:solidFill>
                <a:srgbClr val="595959"/>
              </a:solidFill>
              <a:latin typeface="Corbel"/>
              <a:ea typeface="Segoe UI"/>
              <a:cs typeface="Segoe UI"/>
            </a:endParaRPr>
          </a:p>
          <a:p>
            <a:pPr rtl="0"/>
            <a:r>
              <a:rPr lang="en-US" sz="2000" dirty="0">
                <a:solidFill>
                  <a:schemeClr val="bg2"/>
                </a:solidFill>
                <a:latin typeface="Corbel"/>
                <a:ea typeface="Segoe UI"/>
                <a:cs typeface="Segoe UI"/>
              </a:rPr>
              <a:t>​</a:t>
            </a:r>
            <a:endParaRPr lang="en-US" sz="2000" dirty="0">
              <a:solidFill>
                <a:schemeClr val="bg2"/>
              </a:solidFill>
              <a:latin typeface="Corbel"/>
            </a:endParaRPr>
          </a:p>
        </p:txBody>
      </p:sp>
      <p:sp>
        <p:nvSpPr>
          <p:cNvPr id="47" name="Rectangle: Rounded Corners 46">
            <a:extLst>
              <a:ext uri="{FF2B5EF4-FFF2-40B4-BE49-F238E27FC236}">
                <a16:creationId xmlns:a16="http://schemas.microsoft.com/office/drawing/2014/main" id="{C45E54AC-5986-19A0-28A2-158D9FFEFDD4}"/>
              </a:ext>
            </a:extLst>
          </p:cNvPr>
          <p:cNvSpPr/>
          <p:nvPr/>
        </p:nvSpPr>
        <p:spPr>
          <a:xfrm>
            <a:off x="241976" y="233693"/>
            <a:ext cx="7610818" cy="1542361"/>
          </a:xfrm>
          <a:prstGeom prst="roundRect">
            <a:avLst/>
          </a:prstGeom>
          <a:solidFill>
            <a:srgbClr val="00A9A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4400" b="1"/>
              <a:t>Scaffolding</a:t>
            </a:r>
            <a:endParaRPr lang="en-US" sz="4400"/>
          </a:p>
        </p:txBody>
      </p:sp>
      <p:sp>
        <p:nvSpPr>
          <p:cNvPr id="4" name="TextBox 3">
            <a:extLst>
              <a:ext uri="{FF2B5EF4-FFF2-40B4-BE49-F238E27FC236}">
                <a16:creationId xmlns:a16="http://schemas.microsoft.com/office/drawing/2014/main" id="{DD48E9CD-EF81-615C-07A6-C2D3E6CF3655}"/>
              </a:ext>
            </a:extLst>
          </p:cNvPr>
          <p:cNvSpPr txBox="1"/>
          <p:nvPr/>
        </p:nvSpPr>
        <p:spPr>
          <a:xfrm>
            <a:off x="809172" y="6662911"/>
            <a:ext cx="106859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alibri"/>
              <a:cs typeface="Segoe UI"/>
            </a:endParaRPr>
          </a:p>
        </p:txBody>
      </p:sp>
    </p:spTree>
    <p:extLst>
      <p:ext uri="{BB962C8B-B14F-4D97-AF65-F5344CB8AC3E}">
        <p14:creationId xmlns:p14="http://schemas.microsoft.com/office/powerpoint/2010/main" val="336450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91AE5-6597-928A-EE9A-D2607E6E64FB}"/>
              </a:ext>
            </a:extLst>
          </p:cNvPr>
          <p:cNvSpPr>
            <a:spLocks noGrp="1"/>
          </p:cNvSpPr>
          <p:nvPr>
            <p:ph type="title"/>
          </p:nvPr>
        </p:nvSpPr>
        <p:spPr>
          <a:xfrm>
            <a:off x="7060" y="1298448"/>
            <a:ext cx="4562108" cy="3906975"/>
          </a:xfrm>
        </p:spPr>
        <p:txBody>
          <a:bodyPr vert="horz" lIns="91440" tIns="45720" rIns="91440" bIns="45720" rtlCol="0" anchor="b">
            <a:noAutofit/>
          </a:bodyPr>
          <a:lstStyle/>
          <a:p>
            <a:pPr algn="ctr"/>
            <a:endParaRPr lang="en-US" sz="2000" spc="-100"/>
          </a:p>
          <a:p>
            <a:pPr algn="ctr"/>
            <a:endParaRPr lang="en-US" sz="2000" spc="-100"/>
          </a:p>
        </p:txBody>
      </p:sp>
      <p:sp>
        <p:nvSpPr>
          <p:cNvPr id="63" name="TextBox 62">
            <a:extLst>
              <a:ext uri="{FF2B5EF4-FFF2-40B4-BE49-F238E27FC236}">
                <a16:creationId xmlns:a16="http://schemas.microsoft.com/office/drawing/2014/main" id="{89E6FAFE-33E9-0CAF-1794-920A4A928ED7}"/>
              </a:ext>
            </a:extLst>
          </p:cNvPr>
          <p:cNvSpPr txBox="1"/>
          <p:nvPr/>
        </p:nvSpPr>
        <p:spPr>
          <a:xfrm>
            <a:off x="654957" y="2460813"/>
            <a:ext cx="1014804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595959"/>
                </a:solidFill>
                <a:ea typeface="+mn-lt"/>
                <a:cs typeface="+mn-lt"/>
              </a:rPr>
              <a:t>“The power of reflection is highly acknowledged to promote learning and develop expertise, yet reflective skills are rarely explicitly taught in schools” (</a:t>
            </a:r>
            <a:r>
              <a:rPr lang="en-US" sz="2000" b="1" dirty="0" err="1">
                <a:solidFill>
                  <a:srgbClr val="595959"/>
                </a:solidFill>
                <a:ea typeface="+mn-lt"/>
                <a:cs typeface="+mn-lt"/>
              </a:rPr>
              <a:t>Ebil</a:t>
            </a:r>
            <a:r>
              <a:rPr lang="en-US" sz="2000" b="1" dirty="0">
                <a:solidFill>
                  <a:srgbClr val="595959"/>
                </a:solidFill>
                <a:ea typeface="+mn-lt"/>
                <a:cs typeface="+mn-lt"/>
              </a:rPr>
              <a:t> et al, 2020) </a:t>
            </a:r>
          </a:p>
          <a:p>
            <a:endParaRPr lang="en-US" sz="2000" b="1" dirty="0">
              <a:solidFill>
                <a:srgbClr val="595959"/>
              </a:solidFill>
            </a:endParaRPr>
          </a:p>
          <a:p>
            <a:r>
              <a:rPr lang="en-US" sz="2000" b="1" dirty="0">
                <a:solidFill>
                  <a:srgbClr val="595959"/>
                </a:solidFill>
                <a:latin typeface="Corbel"/>
                <a:cs typeface="Calibri"/>
              </a:rPr>
              <a:t>Students that develop reflection into a habit also gain a valuable employability skill, in a rapidly evolving society of the twenty-first century, and those who are receptive and have the self-awareness abilities will typically succeed in their job pursuit (Helyer and Lee 2014).</a:t>
            </a:r>
            <a:endParaRPr lang="en-US" sz="2000" dirty="0"/>
          </a:p>
          <a:p>
            <a:endParaRPr lang="en-US" sz="2000" b="1" dirty="0">
              <a:solidFill>
                <a:srgbClr val="595959"/>
              </a:solidFill>
            </a:endParaRPr>
          </a:p>
          <a:p>
            <a:r>
              <a:rPr lang="en-US" sz="2000" b="1" dirty="0">
                <a:solidFill>
                  <a:srgbClr val="595959"/>
                </a:solidFill>
                <a:latin typeface="Corbel"/>
              </a:rPr>
              <a:t>"As the world prepares for the fourth industrial revolution, educators will need to shift their focus on </a:t>
            </a:r>
            <a:r>
              <a:rPr lang="en-US" sz="2000" b="1" dirty="0" err="1">
                <a:solidFill>
                  <a:srgbClr val="595959"/>
                </a:solidFill>
                <a:latin typeface="Corbel"/>
              </a:rPr>
              <a:t>personalised</a:t>
            </a:r>
            <a:r>
              <a:rPr lang="en-US" sz="2000" b="1" dirty="0">
                <a:solidFill>
                  <a:srgbClr val="595959"/>
                </a:solidFill>
                <a:latin typeface="Corbel"/>
              </a:rPr>
              <a:t> and lifelong learning. Reflection skills will be one of the necessary life skills which students have to learn to survive and thrive"(</a:t>
            </a:r>
            <a:r>
              <a:rPr lang="en-US" sz="2000" b="1" dirty="0" err="1">
                <a:solidFill>
                  <a:srgbClr val="595959"/>
                </a:solidFill>
                <a:latin typeface="Corbel"/>
              </a:rPr>
              <a:t>Ebile</a:t>
            </a:r>
            <a:r>
              <a:rPr lang="en-US" sz="2000" b="1" dirty="0">
                <a:solidFill>
                  <a:srgbClr val="595959"/>
                </a:solidFill>
                <a:latin typeface="Corbel"/>
              </a:rPr>
              <a:t> et al, 2020)</a:t>
            </a:r>
          </a:p>
        </p:txBody>
      </p:sp>
      <p:sp>
        <p:nvSpPr>
          <p:cNvPr id="70" name="TextBox 69">
            <a:extLst>
              <a:ext uri="{FF2B5EF4-FFF2-40B4-BE49-F238E27FC236}">
                <a16:creationId xmlns:a16="http://schemas.microsoft.com/office/drawing/2014/main" id="{F0A9B9BA-9481-06A6-10E8-5B51F59F6AE6}"/>
              </a:ext>
            </a:extLst>
          </p:cNvPr>
          <p:cNvSpPr txBox="1"/>
          <p:nvPr/>
        </p:nvSpPr>
        <p:spPr>
          <a:xfrm>
            <a:off x="2631269" y="6004038"/>
            <a:ext cx="76917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alibri"/>
              <a:cs typeface="Calibri"/>
            </a:endParaRPr>
          </a:p>
        </p:txBody>
      </p:sp>
      <p:sp>
        <p:nvSpPr>
          <p:cNvPr id="71" name="TextBox 70">
            <a:extLst>
              <a:ext uri="{FF2B5EF4-FFF2-40B4-BE49-F238E27FC236}">
                <a16:creationId xmlns:a16="http://schemas.microsoft.com/office/drawing/2014/main" id="{10B2F1A3-1370-D96E-E096-30F3BD27CE7B}"/>
              </a:ext>
            </a:extLst>
          </p:cNvPr>
          <p:cNvSpPr txBox="1"/>
          <p:nvPr/>
        </p:nvSpPr>
        <p:spPr>
          <a:xfrm>
            <a:off x="1695904" y="5882201"/>
            <a:ext cx="106859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alibri"/>
              <a:cs typeface="Segoe UI"/>
            </a:endParaRPr>
          </a:p>
        </p:txBody>
      </p:sp>
      <p:sp>
        <p:nvSpPr>
          <p:cNvPr id="9" name="Rectangle: Rounded Corners 8">
            <a:extLst>
              <a:ext uri="{FF2B5EF4-FFF2-40B4-BE49-F238E27FC236}">
                <a16:creationId xmlns:a16="http://schemas.microsoft.com/office/drawing/2014/main" id="{8F2BEDD6-3B32-45D2-45E0-BD5A5DC7AD5E}"/>
              </a:ext>
            </a:extLst>
          </p:cNvPr>
          <p:cNvSpPr/>
          <p:nvPr/>
        </p:nvSpPr>
        <p:spPr>
          <a:xfrm>
            <a:off x="314547" y="306263"/>
            <a:ext cx="7610818" cy="1542361"/>
          </a:xfrm>
          <a:prstGeom prst="roundRect">
            <a:avLst/>
          </a:prstGeom>
          <a:solidFill>
            <a:srgbClr val="4E80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5400" b="1"/>
              <a:t>Reflection</a:t>
            </a:r>
            <a:endParaRPr lang="en-US"/>
          </a:p>
        </p:txBody>
      </p:sp>
    </p:spTree>
    <p:extLst>
      <p:ext uri="{BB962C8B-B14F-4D97-AF65-F5344CB8AC3E}">
        <p14:creationId xmlns:p14="http://schemas.microsoft.com/office/powerpoint/2010/main" val="49150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89E6FAFE-33E9-0CAF-1794-920A4A928ED7}"/>
              </a:ext>
            </a:extLst>
          </p:cNvPr>
          <p:cNvSpPr txBox="1"/>
          <p:nvPr/>
        </p:nvSpPr>
        <p:spPr>
          <a:xfrm>
            <a:off x="582385" y="2261241"/>
            <a:ext cx="101480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solidFill>
                  <a:srgbClr val="595959"/>
                </a:solidFill>
              </a:rPr>
              <a:t>ePortfolios</a:t>
            </a:r>
            <a:r>
              <a:rPr lang="en-US" sz="2000" b="1" dirty="0">
                <a:solidFill>
                  <a:srgbClr val="595959"/>
                </a:solidFill>
              </a:rPr>
              <a:t> are tools that cultivate student higher order thinking</a:t>
            </a:r>
            <a:r>
              <a:rPr lang="en-US" sz="2000" b="1" dirty="0">
                <a:solidFill>
                  <a:srgbClr val="595959"/>
                </a:solidFill>
                <a:ea typeface="+mn-lt"/>
                <a:cs typeface="+mn-lt"/>
              </a:rPr>
              <a:t> (</a:t>
            </a:r>
            <a:r>
              <a:rPr lang="en-US" sz="2000" b="1" dirty="0" err="1">
                <a:solidFill>
                  <a:srgbClr val="595959"/>
                </a:solidFill>
                <a:ea typeface="+mn-lt"/>
                <a:cs typeface="+mn-lt"/>
              </a:rPr>
              <a:t>Daunert</a:t>
            </a:r>
            <a:r>
              <a:rPr lang="en-US" sz="2000" b="1" dirty="0">
                <a:solidFill>
                  <a:srgbClr val="595959"/>
                </a:solidFill>
                <a:ea typeface="+mn-lt"/>
                <a:cs typeface="+mn-lt"/>
              </a:rPr>
              <a:t> and Price, 2014)</a:t>
            </a:r>
            <a:r>
              <a:rPr lang="en-US" sz="2000" b="1" dirty="0">
                <a:solidFill>
                  <a:srgbClr val="595959"/>
                </a:solidFill>
              </a:rPr>
              <a:t> and for instructors, </a:t>
            </a:r>
            <a:r>
              <a:rPr lang="en-US" sz="2000" b="1" dirty="0" err="1">
                <a:solidFill>
                  <a:srgbClr val="595959"/>
                </a:solidFill>
              </a:rPr>
              <a:t>ePortfolios</a:t>
            </a:r>
            <a:r>
              <a:rPr lang="en-US" sz="2000" b="1" dirty="0">
                <a:solidFill>
                  <a:srgbClr val="595959"/>
                </a:solidFill>
              </a:rPr>
              <a:t> allow them to situate 21st Century learning competencies into their practices (Tan et al.) </a:t>
            </a:r>
          </a:p>
        </p:txBody>
      </p:sp>
      <p:sp>
        <p:nvSpPr>
          <p:cNvPr id="70" name="TextBox 69">
            <a:extLst>
              <a:ext uri="{FF2B5EF4-FFF2-40B4-BE49-F238E27FC236}">
                <a16:creationId xmlns:a16="http://schemas.microsoft.com/office/drawing/2014/main" id="{F0A9B9BA-9481-06A6-10E8-5B51F59F6AE6}"/>
              </a:ext>
            </a:extLst>
          </p:cNvPr>
          <p:cNvSpPr txBox="1"/>
          <p:nvPr/>
        </p:nvSpPr>
        <p:spPr>
          <a:xfrm>
            <a:off x="1810871" y="3200400"/>
            <a:ext cx="76917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alibri"/>
              <a:cs typeface="Calibri"/>
            </a:endParaRPr>
          </a:p>
        </p:txBody>
      </p:sp>
      <p:sp>
        <p:nvSpPr>
          <p:cNvPr id="9" name="Rectangle: Rounded Corners 8">
            <a:extLst>
              <a:ext uri="{FF2B5EF4-FFF2-40B4-BE49-F238E27FC236}">
                <a16:creationId xmlns:a16="http://schemas.microsoft.com/office/drawing/2014/main" id="{62CE3C6A-6697-27FB-AA37-50421C217EA0}"/>
              </a:ext>
            </a:extLst>
          </p:cNvPr>
          <p:cNvSpPr/>
          <p:nvPr/>
        </p:nvSpPr>
        <p:spPr>
          <a:xfrm>
            <a:off x="377611" y="378835"/>
            <a:ext cx="7610818" cy="1542361"/>
          </a:xfrm>
          <a:prstGeom prst="roundRect">
            <a:avLst/>
          </a:prstGeom>
          <a:solidFill>
            <a:srgbClr val="0B535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4000" b="1"/>
              <a:t>Metacognition</a:t>
            </a:r>
            <a:endParaRPr lang="en-US"/>
          </a:p>
        </p:txBody>
      </p:sp>
      <p:sp>
        <p:nvSpPr>
          <p:cNvPr id="3" name="TextBox 2">
            <a:extLst>
              <a:ext uri="{FF2B5EF4-FFF2-40B4-BE49-F238E27FC236}">
                <a16:creationId xmlns:a16="http://schemas.microsoft.com/office/drawing/2014/main" id="{04143B69-377F-C642-19A0-1785E71C2AC3}"/>
              </a:ext>
            </a:extLst>
          </p:cNvPr>
          <p:cNvSpPr txBox="1"/>
          <p:nvPr/>
        </p:nvSpPr>
        <p:spPr>
          <a:xfrm>
            <a:off x="578758" y="3426620"/>
            <a:ext cx="880291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1">
                    <a:lumMod val="65000"/>
                    <a:lumOff val="35000"/>
                  </a:schemeClr>
                </a:solidFill>
                <a:latin typeface="Corbel"/>
                <a:ea typeface="Calibri"/>
                <a:cs typeface="Calibri"/>
              </a:rPr>
              <a:t>“e-Portfolios can provide a dynamic, living space where ongoing professional statements and reflections are accessible to a full professional learning community.</a:t>
            </a:r>
          </a:p>
          <a:p>
            <a:endParaRPr lang="en-US" sz="2000" b="1" dirty="0">
              <a:solidFill>
                <a:schemeClr val="tx1">
                  <a:lumMod val="65000"/>
                  <a:lumOff val="35000"/>
                </a:schemeClr>
              </a:solidFill>
              <a:latin typeface="Corbel"/>
              <a:ea typeface="Calibri"/>
              <a:cs typeface="Calibri"/>
            </a:endParaRPr>
          </a:p>
          <a:p>
            <a:r>
              <a:rPr lang="en-US" sz="2000" b="1" dirty="0">
                <a:solidFill>
                  <a:srgbClr val="595959"/>
                </a:solidFill>
                <a:latin typeface="Corbel"/>
                <a:ea typeface="+mn-lt"/>
                <a:cs typeface="Calibri"/>
              </a:rPr>
              <a:t>Students in the classroom do not naturally acquire reflective skills so it is necessary for them to be guided by the instructor in developing them while creating their </a:t>
            </a:r>
            <a:r>
              <a:rPr lang="en-US" sz="2000" b="1" dirty="0" err="1">
                <a:solidFill>
                  <a:srgbClr val="595959"/>
                </a:solidFill>
                <a:latin typeface="Corbel"/>
                <a:ea typeface="+mn-lt"/>
                <a:cs typeface="Calibri"/>
              </a:rPr>
              <a:t>ePortfolios</a:t>
            </a:r>
            <a:r>
              <a:rPr lang="en-US" sz="2000" b="1" dirty="0">
                <a:solidFill>
                  <a:srgbClr val="595959"/>
                </a:solidFill>
                <a:latin typeface="Corbel"/>
                <a:ea typeface="+mn-lt"/>
                <a:cs typeface="Calibri"/>
              </a:rPr>
              <a:t> through careful scaffolding (De Jager, 2019) which will then lead to metacognition and higher order thinking. </a:t>
            </a:r>
            <a:endParaRPr lang="en-US" sz="2000" b="1" dirty="0">
              <a:solidFill>
                <a:srgbClr val="595959"/>
              </a:solidFill>
              <a:latin typeface="Corbel"/>
              <a:cs typeface="Calibri"/>
            </a:endParaRPr>
          </a:p>
        </p:txBody>
      </p:sp>
    </p:spTree>
    <p:extLst>
      <p:ext uri="{BB962C8B-B14F-4D97-AF65-F5344CB8AC3E}">
        <p14:creationId xmlns:p14="http://schemas.microsoft.com/office/powerpoint/2010/main" val="5409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 name="Rectangle 22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5" name="TextBox 5">
            <a:extLst>
              <a:ext uri="{FF2B5EF4-FFF2-40B4-BE49-F238E27FC236}">
                <a16:creationId xmlns:a16="http://schemas.microsoft.com/office/drawing/2014/main" id="{D9819E09-EBFE-37BF-97AE-21AF995FF789}"/>
              </a:ext>
            </a:extLst>
          </p:cNvPr>
          <p:cNvGraphicFramePr/>
          <p:nvPr>
            <p:extLst>
              <p:ext uri="{D42A27DB-BD31-4B8C-83A1-F6EECF244321}">
                <p14:modId xmlns:p14="http://schemas.microsoft.com/office/powerpoint/2010/main" val="2012425236"/>
              </p:ext>
            </p:extLst>
          </p:nvPr>
        </p:nvGraphicFramePr>
        <p:xfrm>
          <a:off x="2417325" y="1012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62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C254BA2-3D24-523D-8572-BEB27CFB01C4}"/>
              </a:ext>
            </a:extLst>
          </p:cNvPr>
          <p:cNvSpPr>
            <a:spLocks noGrp="1"/>
          </p:cNvSpPr>
          <p:nvPr>
            <p:ph type="title"/>
          </p:nvPr>
        </p:nvSpPr>
        <p:spPr>
          <a:xfrm>
            <a:off x="1600754" y="1087374"/>
            <a:ext cx="8983489" cy="1000978"/>
          </a:xfrm>
        </p:spPr>
        <p:txBody>
          <a:bodyPr>
            <a:normAutofit/>
          </a:bodyPr>
          <a:lstStyle/>
          <a:p>
            <a:r>
              <a:rPr lang="en-US"/>
              <a:t>Now what?</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0209703-12C1-F042-376D-193CBA6D1E98}"/>
              </a:ext>
            </a:extLst>
          </p:cNvPr>
          <p:cNvSpPr>
            <a:spLocks noGrp="1"/>
          </p:cNvSpPr>
          <p:nvPr>
            <p:ph idx="1"/>
          </p:nvPr>
        </p:nvSpPr>
        <p:spPr>
          <a:xfrm>
            <a:off x="1600753" y="2535446"/>
            <a:ext cx="8983489" cy="3554457"/>
          </a:xfrm>
        </p:spPr>
        <p:txBody>
          <a:bodyPr>
            <a:normAutofit/>
          </a:bodyPr>
          <a:lstStyle/>
          <a:p>
            <a:pPr marL="0" indent="0">
              <a:buNone/>
            </a:pPr>
            <a:r>
              <a:rPr lang="en-US" sz="3200">
                <a:ea typeface="+mn-lt"/>
                <a:cs typeface="+mn-lt"/>
              </a:rPr>
              <a:t>Can you think of an assignment or assessment you could reimagine that would support and celebrate your students as a whole person &amp; allow them to bring themself into the curriculum?  </a:t>
            </a:r>
            <a:endParaRPr lang="en-US"/>
          </a:p>
          <a:p>
            <a:pPr marL="0" indent="0">
              <a:buNone/>
            </a:pPr>
            <a:endParaRPr lang="en-US">
              <a:solidFill>
                <a:schemeClr val="tx1"/>
              </a:solidFill>
            </a:endParaRPr>
          </a:p>
          <a:p>
            <a:pPr marL="0" indent="0">
              <a:buNone/>
            </a:pPr>
            <a:r>
              <a:rPr lang="en-US">
                <a:solidFill>
                  <a:schemeClr val="tx1"/>
                </a:solidFill>
                <a:ea typeface="+mn-lt"/>
                <a:cs typeface="+mn-lt"/>
              </a:rPr>
              <a:t>*SHARE OUT!</a:t>
            </a:r>
            <a:endParaRPr lang="en-US">
              <a:solidFill>
                <a:schemeClr val="tx1"/>
              </a:solidFill>
            </a:endParaRPr>
          </a:p>
        </p:txBody>
      </p:sp>
    </p:spTree>
    <p:extLst>
      <p:ext uri="{BB962C8B-B14F-4D97-AF65-F5344CB8AC3E}">
        <p14:creationId xmlns:p14="http://schemas.microsoft.com/office/powerpoint/2010/main" val="62077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 name="Rectangle 17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Rectangle 18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3" name="Rectangle 18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DE91AE5-6597-928A-EE9A-D2607E6E64FB}"/>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a:t>Discussion</a:t>
            </a:r>
          </a:p>
        </p:txBody>
      </p:sp>
      <p:pic>
        <p:nvPicPr>
          <p:cNvPr id="149" name="Picture 148" descr="Bubble">
            <a:extLst>
              <a:ext uri="{FF2B5EF4-FFF2-40B4-BE49-F238E27FC236}">
                <a16:creationId xmlns:a16="http://schemas.microsoft.com/office/drawing/2014/main" id="{5555870C-D82B-7F22-466F-2CCF37AC1653}"/>
              </a:ext>
            </a:extLst>
          </p:cNvPr>
          <p:cNvPicPr>
            <a:picLocks noChangeAspect="1"/>
          </p:cNvPicPr>
          <p:nvPr/>
        </p:nvPicPr>
        <p:blipFill rotWithShape="1">
          <a:blip r:embed="rId2"/>
          <a:srcRect r="-1" b="7999"/>
          <a:stretch/>
        </p:blipFill>
        <p:spPr>
          <a:xfrm>
            <a:off x="5120640" y="759599"/>
            <a:ext cx="6367271" cy="5330650"/>
          </a:xfrm>
          <a:prstGeom prst="rect">
            <a:avLst/>
          </a:prstGeom>
        </p:spPr>
      </p:pic>
      <p:sp>
        <p:nvSpPr>
          <p:cNvPr id="187" name="Rectangle 18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018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6" name="Rectangle 55">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Diagram&#10;&#10;Description automatically generated">
            <a:extLst>
              <a:ext uri="{FF2B5EF4-FFF2-40B4-BE49-F238E27FC236}">
                <a16:creationId xmlns:a16="http://schemas.microsoft.com/office/drawing/2014/main" id="{A606F0AE-2371-E9A0-E02D-88F67AE0E4D7}"/>
              </a:ext>
            </a:extLst>
          </p:cNvPr>
          <p:cNvPicPr>
            <a:picLocks noChangeAspect="1"/>
          </p:cNvPicPr>
          <p:nvPr/>
        </p:nvPicPr>
        <p:blipFill rotWithShape="1">
          <a:blip r:embed="rId2">
            <a:duotone>
              <a:schemeClr val="accent1">
                <a:shade val="45000"/>
                <a:satMod val="135000"/>
              </a:schemeClr>
              <a:prstClr val="white"/>
            </a:duotone>
            <a:extLst>
              <a:ext uri="{837473B0-CC2E-450A-ABE3-18F120FF3D39}">
                <a1611:picAttrSrcUrl xmlns:a1611="http://schemas.microsoft.com/office/drawing/2016/11/main" r:id="rId3"/>
              </a:ext>
            </a:extLst>
          </a:blip>
          <a:srcRect t="17040" r="9092" b="29541"/>
          <a:stretch/>
        </p:blipFill>
        <p:spPr>
          <a:xfrm>
            <a:off x="20" y="-1"/>
            <a:ext cx="12188932" cy="6858000"/>
          </a:xfrm>
          <a:prstGeom prst="rect">
            <a:avLst/>
          </a:prstGeom>
        </p:spPr>
      </p:pic>
      <p:sp>
        <p:nvSpPr>
          <p:cNvPr id="58" name="Rectangle 57">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321634-4C0A-EA44-B33B-E8436136B1FA}"/>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000" spc="-100"/>
              <a:t>Thank You</a:t>
            </a:r>
          </a:p>
        </p:txBody>
      </p:sp>
      <p:sp>
        <p:nvSpPr>
          <p:cNvPr id="60" name="Rectangle 59">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DDDB6D6F-D1C8-C616-2CF0-B83BB2952D04}"/>
              </a:ext>
            </a:extLst>
          </p:cNvPr>
          <p:cNvSpPr txBox="1"/>
          <p:nvPr/>
        </p:nvSpPr>
        <p:spPr>
          <a:xfrm>
            <a:off x="9811378" y="6657944"/>
            <a:ext cx="237757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pic>
        <p:nvPicPr>
          <p:cNvPr id="4" name="Picture 4" descr="Text&#10;&#10;Description automatically generated">
            <a:extLst>
              <a:ext uri="{FF2B5EF4-FFF2-40B4-BE49-F238E27FC236}">
                <a16:creationId xmlns:a16="http://schemas.microsoft.com/office/drawing/2014/main" id="{AED466C5-5CF0-FA15-00C1-FC30B3DE5B78}"/>
              </a:ext>
            </a:extLst>
          </p:cNvPr>
          <p:cNvPicPr>
            <a:picLocks noChangeAspect="1"/>
          </p:cNvPicPr>
          <p:nvPr/>
        </p:nvPicPr>
        <p:blipFill>
          <a:blip r:embed="rId5"/>
          <a:stretch>
            <a:fillRect/>
          </a:stretch>
        </p:blipFill>
        <p:spPr>
          <a:xfrm>
            <a:off x="9813131" y="5424488"/>
            <a:ext cx="2221706" cy="1140618"/>
          </a:xfrm>
          <a:prstGeom prst="rect">
            <a:avLst/>
          </a:prstGeom>
        </p:spPr>
      </p:pic>
    </p:spTree>
    <p:extLst>
      <p:ext uri="{BB962C8B-B14F-4D97-AF65-F5344CB8AC3E}">
        <p14:creationId xmlns:p14="http://schemas.microsoft.com/office/powerpoint/2010/main" val="26451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59">
            <a:extLst>
              <a:ext uri="{FF2B5EF4-FFF2-40B4-BE49-F238E27FC236}">
                <a16:creationId xmlns:a16="http://schemas.microsoft.com/office/drawing/2014/main" id="{4102E8E4-3982-4884-AA0F-68EC37047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309372-63E6-3BE5-159A-A18BECF2FAC3}"/>
              </a:ext>
            </a:extLst>
          </p:cNvPr>
          <p:cNvSpPr txBox="1"/>
          <p:nvPr/>
        </p:nvSpPr>
        <p:spPr>
          <a:xfrm>
            <a:off x="-684670" y="-3928536"/>
            <a:ext cx="3242383" cy="469053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3600" spc="-60">
                <a:solidFill>
                  <a:schemeClr val="accent1"/>
                </a:solidFill>
                <a:latin typeface="+mj-lt"/>
                <a:ea typeface="+mj-ea"/>
                <a:cs typeface="+mj-cs"/>
              </a:rPr>
              <a:t>References</a:t>
            </a:r>
          </a:p>
        </p:txBody>
      </p:sp>
      <p:sp>
        <p:nvSpPr>
          <p:cNvPr id="75" name="Rectangle 61">
            <a:extLst>
              <a:ext uri="{FF2B5EF4-FFF2-40B4-BE49-F238E27FC236}">
                <a16:creationId xmlns:a16="http://schemas.microsoft.com/office/drawing/2014/main" id="{51EB3F61-F91A-45E6-81DA-F22A4CBAC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TextBox 8">
            <a:extLst>
              <a:ext uri="{FF2B5EF4-FFF2-40B4-BE49-F238E27FC236}">
                <a16:creationId xmlns:a16="http://schemas.microsoft.com/office/drawing/2014/main" id="{01A08D2D-D926-71DB-3982-FEBE20D39CAB}"/>
              </a:ext>
            </a:extLst>
          </p:cNvPr>
          <p:cNvSpPr txBox="1"/>
          <p:nvPr/>
        </p:nvSpPr>
        <p:spPr>
          <a:xfrm>
            <a:off x="1281115" y="1083995"/>
            <a:ext cx="9956289" cy="469053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buClr>
                <a:schemeClr val="accent1"/>
              </a:buClr>
            </a:pPr>
            <a:r>
              <a:rPr lang="en-US" sz="1200" dirty="0"/>
              <a:t>Chen, W., Shah, U. V., &amp; Brechtelsbauer, C. (2019). A framework for hands-on learning in chemical engineering education—Training students with the end goal in mind. </a:t>
            </a:r>
            <a:r>
              <a:rPr lang="en-US" sz="1200" i="1" dirty="0"/>
              <a:t>Education for Chemical Engineers</a:t>
            </a:r>
            <a:r>
              <a:rPr lang="en-US" sz="1200" dirty="0"/>
              <a:t>, </a:t>
            </a:r>
            <a:r>
              <a:rPr lang="en-US" sz="1200" i="1" dirty="0"/>
              <a:t>28</a:t>
            </a:r>
            <a:r>
              <a:rPr lang="en-US" sz="1200" dirty="0"/>
              <a:t>, 25-29.</a:t>
            </a:r>
          </a:p>
          <a:p>
            <a:pPr>
              <a:lnSpc>
                <a:spcPct val="90000"/>
              </a:lnSpc>
              <a:spcAft>
                <a:spcPts val="600"/>
              </a:spcAft>
              <a:buClr>
                <a:schemeClr val="accent1"/>
              </a:buClr>
            </a:pPr>
            <a:br>
              <a:rPr lang="en-US" sz="1200" dirty="0"/>
            </a:br>
            <a:r>
              <a:rPr lang="en-US" sz="1200" err="1"/>
              <a:t>Daunert</a:t>
            </a:r>
            <a:r>
              <a:rPr lang="en-US" sz="1200" dirty="0"/>
              <a:t>, A. L., &amp; Price, L. (2014). E-portfolio: a practical tool for self-directed, reflective, and collaborative professional learning. </a:t>
            </a:r>
            <a:r>
              <a:rPr lang="en-US" sz="1200" i="1" dirty="0"/>
              <a:t>Discourses on professional learning: On the boundary between learning and working</a:t>
            </a:r>
            <a:r>
              <a:rPr lang="en-US" sz="1200" dirty="0"/>
              <a:t>, 231-251.</a:t>
            </a:r>
          </a:p>
          <a:p>
            <a:pPr>
              <a:lnSpc>
                <a:spcPct val="90000"/>
              </a:lnSpc>
              <a:spcAft>
                <a:spcPts val="600"/>
              </a:spcAft>
              <a:buClr>
                <a:schemeClr val="accent1"/>
              </a:buClr>
            </a:pPr>
            <a:br>
              <a:rPr lang="en-US" sz="1200" dirty="0"/>
            </a:br>
            <a:r>
              <a:rPr lang="en-US" sz="1200" dirty="0"/>
              <a:t>De Jager, T. (2019). Impact of </a:t>
            </a:r>
            <a:r>
              <a:rPr lang="en-US" sz="1200" err="1"/>
              <a:t>ePortfolios</a:t>
            </a:r>
            <a:r>
              <a:rPr lang="en-US" sz="1200" dirty="0"/>
              <a:t> on Science student-teachers’ reflective metacognitive learning and the development of higher-order thinking skills. Journal of University Teaching &amp; Learning Practice, 16(3), 3.</a:t>
            </a:r>
          </a:p>
          <a:p>
            <a:pPr>
              <a:lnSpc>
                <a:spcPct val="90000"/>
              </a:lnSpc>
              <a:spcAft>
                <a:spcPts val="600"/>
              </a:spcAft>
              <a:buClr>
                <a:schemeClr val="accent1"/>
              </a:buClr>
            </a:pPr>
            <a:br>
              <a:rPr lang="en-US" sz="1200" dirty="0"/>
            </a:br>
            <a:r>
              <a:rPr lang="en-US" sz="1200" dirty="0"/>
              <a:t>Helyer, R., &amp; Lee, D. (2014). The role of work experience in the future employability of higher education graduates. </a:t>
            </a:r>
            <a:r>
              <a:rPr lang="en-US" sz="1200" i="1" dirty="0"/>
              <a:t>Higher Education Quarterly</a:t>
            </a:r>
            <a:r>
              <a:rPr lang="en-US" sz="1200" dirty="0"/>
              <a:t>, </a:t>
            </a:r>
            <a:r>
              <a:rPr lang="en-US" sz="1200" i="1" dirty="0"/>
              <a:t>68</a:t>
            </a:r>
            <a:r>
              <a:rPr lang="en-US" sz="1200" dirty="0"/>
              <a:t>(3), 348-372.</a:t>
            </a:r>
          </a:p>
          <a:p>
            <a:pPr>
              <a:lnSpc>
                <a:spcPct val="90000"/>
              </a:lnSpc>
              <a:spcAft>
                <a:spcPts val="600"/>
              </a:spcAft>
              <a:buClr>
                <a:schemeClr val="accent1"/>
              </a:buClr>
            </a:pPr>
            <a:br>
              <a:rPr lang="en-US" sz="1200" dirty="0"/>
            </a:br>
            <a:r>
              <a:rPr lang="en-US" sz="1200" dirty="0"/>
              <a:t>Hj. </a:t>
            </a:r>
            <a:r>
              <a:rPr lang="en-US" sz="1200" err="1"/>
              <a:t>Ebil</a:t>
            </a:r>
            <a:r>
              <a:rPr lang="en-US" sz="1200" dirty="0"/>
              <a:t>, S., Salleh, S. M., &amp; </a:t>
            </a:r>
            <a:r>
              <a:rPr lang="en-US" sz="1200" err="1"/>
              <a:t>Shahrill</a:t>
            </a:r>
            <a:r>
              <a:rPr lang="en-US" sz="1200" dirty="0"/>
              <a:t>, M. (2020). The use of E-portfolio for self-reflection to promote learning: A case of TVET students. </a:t>
            </a:r>
            <a:r>
              <a:rPr lang="en-US" sz="1200" i="1" dirty="0"/>
              <a:t>Education and Information Technologies</a:t>
            </a:r>
            <a:r>
              <a:rPr lang="en-US" sz="1200" dirty="0"/>
              <a:t>, </a:t>
            </a:r>
            <a:r>
              <a:rPr lang="en-US" sz="1200" i="1" dirty="0"/>
              <a:t>25</a:t>
            </a:r>
            <a:r>
              <a:rPr lang="en-US" sz="1200" dirty="0"/>
              <a:t>(6), 5797-5814.</a:t>
            </a:r>
          </a:p>
          <a:p>
            <a:pPr>
              <a:lnSpc>
                <a:spcPct val="90000"/>
              </a:lnSpc>
              <a:spcAft>
                <a:spcPts val="600"/>
              </a:spcAft>
              <a:buClr>
                <a:schemeClr val="accent1"/>
              </a:buClr>
            </a:pPr>
            <a:br>
              <a:rPr lang="en-US" sz="1200" dirty="0"/>
            </a:br>
            <a:r>
              <a:rPr lang="en-US" sz="1200" err="1"/>
              <a:t>Porntaweekul</a:t>
            </a:r>
            <a:r>
              <a:rPr lang="en-US" sz="1200" dirty="0"/>
              <a:t>, S., </a:t>
            </a:r>
            <a:r>
              <a:rPr lang="en-US" sz="1200" err="1"/>
              <a:t>Raksasataya</a:t>
            </a:r>
            <a:r>
              <a:rPr lang="en-US" sz="1200" dirty="0"/>
              <a:t>, S., &amp; </a:t>
            </a:r>
            <a:r>
              <a:rPr lang="en-US" sz="1200" err="1"/>
              <a:t>Nethanomsak</a:t>
            </a:r>
            <a:r>
              <a:rPr lang="en-US" sz="1200" dirty="0"/>
              <a:t>, T. (2016). Developing Reflective Thinking Instructional Model for Enhancing Students' Desirable Learning Outcomes. </a:t>
            </a:r>
            <a:r>
              <a:rPr lang="en-US" sz="1200" i="1" dirty="0"/>
              <a:t>Educational Research and Reviews</a:t>
            </a:r>
            <a:r>
              <a:rPr lang="en-US" sz="1200" dirty="0"/>
              <a:t>, </a:t>
            </a:r>
            <a:r>
              <a:rPr lang="en-US" sz="1200" i="1" dirty="0"/>
              <a:t>11</a:t>
            </a:r>
            <a:r>
              <a:rPr lang="en-US" sz="1200" dirty="0"/>
              <a:t>(6), 238-251.</a:t>
            </a:r>
          </a:p>
          <a:p>
            <a:pPr>
              <a:lnSpc>
                <a:spcPct val="90000"/>
              </a:lnSpc>
              <a:spcAft>
                <a:spcPts val="600"/>
              </a:spcAft>
              <a:buClr>
                <a:schemeClr val="accent1"/>
              </a:buClr>
            </a:pPr>
            <a:br>
              <a:rPr lang="en-US" sz="1200" dirty="0"/>
            </a:br>
            <a:r>
              <a:rPr lang="en-US" sz="1200" dirty="0"/>
              <a:t>Tan, L., &amp; Koh, J. (2014). Self-directed learning: Learning in the 21st century education. </a:t>
            </a:r>
            <a:r>
              <a:rPr lang="en-US" sz="1200" i="1" dirty="0"/>
              <a:t>Educational Technology Division, Ministry of Education</a:t>
            </a:r>
            <a:r>
              <a:rPr lang="en-US" sz="1200" dirty="0"/>
              <a:t>.</a:t>
            </a:r>
          </a:p>
        </p:txBody>
      </p:sp>
      <p:sp>
        <p:nvSpPr>
          <p:cNvPr id="76" name="Rectangle 63">
            <a:extLst>
              <a:ext uri="{FF2B5EF4-FFF2-40B4-BE49-F238E27FC236}">
                <a16:creationId xmlns:a16="http://schemas.microsoft.com/office/drawing/2014/main" id="{C0D1CB9A-4C6B-4843-B8E9-CD0071D37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33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A picture containing tree, outdoor, snow, forest&#10;&#10;Description automatically generated">
            <a:extLst>
              <a:ext uri="{FF2B5EF4-FFF2-40B4-BE49-F238E27FC236}">
                <a16:creationId xmlns:a16="http://schemas.microsoft.com/office/drawing/2014/main" id="{0C84F0A6-8E2E-B95A-72FF-8BE29111BC29}"/>
              </a:ext>
            </a:extLst>
          </p:cNvPr>
          <p:cNvPicPr>
            <a:picLocks noChangeAspect="1"/>
          </p:cNvPicPr>
          <p:nvPr/>
        </p:nvPicPr>
        <p:blipFill rotWithShape="1">
          <a:blip r:embed="rId2"/>
          <a:srcRect t="38939" r="9092" b="24490"/>
          <a:stretch/>
        </p:blipFill>
        <p:spPr>
          <a:xfrm>
            <a:off x="20" y="1"/>
            <a:ext cx="12188932" cy="6858000"/>
          </a:xfrm>
          <a:prstGeom prst="rect">
            <a:avLst/>
          </a:prstGeom>
        </p:spPr>
      </p:pic>
      <p:sp>
        <p:nvSpPr>
          <p:cNvPr id="46" name="Rectangle 45">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1F1D9E-01FB-EBF2-5CE6-65D239AEDA8B}"/>
              </a:ext>
            </a:extLst>
          </p:cNvPr>
          <p:cNvSpPr>
            <a:spLocks noGrp="1"/>
          </p:cNvSpPr>
          <p:nvPr>
            <p:ph type="title"/>
          </p:nvPr>
        </p:nvSpPr>
        <p:spPr>
          <a:xfrm>
            <a:off x="289248" y="1123837"/>
            <a:ext cx="6451110" cy="1255469"/>
          </a:xfrm>
        </p:spPr>
        <p:txBody>
          <a:bodyPr vert="horz" lIns="91440" tIns="45720" rIns="91440" bIns="45720" rtlCol="0">
            <a:normAutofit/>
          </a:bodyPr>
          <a:lstStyle/>
          <a:p>
            <a:pPr>
              <a:spcBef>
                <a:spcPts val="0"/>
              </a:spcBef>
            </a:pPr>
            <a:r>
              <a:rPr lang="en-GB" b="1" cap="all">
                <a:latin typeface="Palatino Linotype"/>
              </a:rPr>
              <a:t>TERRITORIAL</a:t>
            </a:r>
            <a:endParaRPr lang="en-US">
              <a:latin typeface="Palatino Linotype"/>
            </a:endParaRPr>
          </a:p>
          <a:p>
            <a:pPr>
              <a:spcBef>
                <a:spcPts val="0"/>
              </a:spcBef>
            </a:pPr>
            <a:r>
              <a:rPr lang="en-GB" b="1" cap="all">
                <a:latin typeface="Palatino Linotype"/>
              </a:rPr>
              <a:t>ACKNOWLEDGMENT</a:t>
            </a:r>
            <a:r>
              <a:rPr lang="en-GB">
                <a:latin typeface="Palatino Linotype"/>
              </a:rPr>
              <a:t> </a:t>
            </a:r>
            <a:endParaRPr lang="en-US"/>
          </a:p>
        </p:txBody>
      </p:sp>
      <p:sp>
        <p:nvSpPr>
          <p:cNvPr id="34" name="Content Placeholder 33">
            <a:extLst>
              <a:ext uri="{FF2B5EF4-FFF2-40B4-BE49-F238E27FC236}">
                <a16:creationId xmlns:a16="http://schemas.microsoft.com/office/drawing/2014/main" id="{B6F15DAC-8970-7F88-7574-C989323966AC}"/>
              </a:ext>
            </a:extLst>
          </p:cNvPr>
          <p:cNvSpPr>
            <a:spLocks noGrp="1"/>
          </p:cNvSpPr>
          <p:nvPr>
            <p:ph idx="1"/>
          </p:nvPr>
        </p:nvSpPr>
        <p:spPr>
          <a:xfrm>
            <a:off x="125963" y="2510395"/>
            <a:ext cx="6614394" cy="3274586"/>
          </a:xfrm>
        </p:spPr>
        <p:txBody>
          <a:bodyPr anchor="t">
            <a:normAutofit/>
          </a:bodyPr>
          <a:lstStyle/>
          <a:p>
            <a:r>
              <a:rPr lang="en-GB" b="1">
                <a:solidFill>
                  <a:srgbClr val="FFFFFF"/>
                </a:solidFill>
                <a:ea typeface="+mn-lt"/>
                <a:cs typeface="+mn-lt"/>
              </a:rPr>
              <a:t>We would like to acknowledge that KPU is located on the traditional, ancestral, and unceded lands of the </a:t>
            </a:r>
            <a:r>
              <a:rPr lang="en-GB" b="1" i="1">
                <a:solidFill>
                  <a:schemeClr val="tx2">
                    <a:lumMod val="20000"/>
                    <a:lumOff val="80000"/>
                  </a:schemeClr>
                </a:solidFill>
                <a:ea typeface="+mn-lt"/>
                <a:cs typeface="+mn-lt"/>
              </a:rPr>
              <a:t>Coast Salish Peoples</a:t>
            </a:r>
            <a:r>
              <a:rPr lang="en-GB" b="1">
                <a:solidFill>
                  <a:srgbClr val="FFFFFF"/>
                </a:solidFill>
                <a:ea typeface="+mn-lt"/>
                <a:cs typeface="+mn-lt"/>
              </a:rPr>
              <a:t>. This includes the territories of the </a:t>
            </a:r>
            <a:r>
              <a:rPr lang="en-GB" b="1" i="1">
                <a:solidFill>
                  <a:schemeClr val="tx2">
                    <a:lumMod val="20000"/>
                    <a:lumOff val="80000"/>
                  </a:schemeClr>
                </a:solidFill>
                <a:ea typeface="+mn-lt"/>
                <a:cs typeface="+mn-lt"/>
              </a:rPr>
              <a:t>Kwantlen First Nation</a:t>
            </a:r>
            <a:r>
              <a:rPr lang="en-GB" b="1">
                <a:solidFill>
                  <a:srgbClr val="FFFFFF"/>
                </a:solidFill>
                <a:ea typeface="+mn-lt"/>
                <a:cs typeface="+mn-lt"/>
              </a:rPr>
              <a:t>, who bestowed their name on this university</a:t>
            </a:r>
            <a:r>
              <a:rPr lang="en-US">
                <a:solidFill>
                  <a:srgbClr val="FFFFFF"/>
                </a:solidFill>
                <a:ea typeface="+mn-lt"/>
                <a:cs typeface="+mn-lt"/>
              </a:rPr>
              <a:t> .</a:t>
            </a:r>
            <a:br>
              <a:rPr lang="en-US">
                <a:ea typeface="+mn-lt"/>
                <a:cs typeface="+mn-lt"/>
              </a:rPr>
            </a:br>
            <a:endParaRPr lang="en-US">
              <a:solidFill>
                <a:srgbClr val="FFFFFF"/>
              </a:solidFill>
              <a:ea typeface="+mn-lt"/>
              <a:cs typeface="+mn-lt"/>
            </a:endParaRPr>
          </a:p>
          <a:p>
            <a:r>
              <a:rPr lang="en-GB" b="1">
                <a:solidFill>
                  <a:srgbClr val="FFFFFF"/>
                </a:solidFill>
                <a:ea typeface="+mn-lt"/>
                <a:cs typeface="+mn-lt"/>
              </a:rPr>
              <a:t>We thank all First Nations for sharing their Land and resources with us in friendship and in peace.</a:t>
            </a:r>
            <a:endParaRPr lang="en-US">
              <a:solidFill>
                <a:srgbClr val="FFFFFF"/>
              </a:solidFill>
            </a:endParaRPr>
          </a:p>
        </p:txBody>
      </p:sp>
      <p:sp>
        <p:nvSpPr>
          <p:cNvPr id="48" name="Rectangle 47">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160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DBC75D-5353-1ED6-6211-848AEC6C0884}"/>
              </a:ext>
            </a:extLst>
          </p:cNvPr>
          <p:cNvSpPr>
            <a:spLocks noGrp="1"/>
          </p:cNvSpPr>
          <p:nvPr>
            <p:ph type="ctrTitle"/>
          </p:nvPr>
        </p:nvSpPr>
        <p:spPr>
          <a:xfrm>
            <a:off x="494260" y="1683144"/>
            <a:ext cx="2774922" cy="3491712"/>
          </a:xfrm>
        </p:spPr>
        <p:txBody>
          <a:bodyPr vert="horz" lIns="91440" tIns="45720" rIns="91440" bIns="45720" rtlCol="0" anchor="ctr">
            <a:normAutofit/>
          </a:bodyPr>
          <a:lstStyle/>
          <a:p>
            <a:r>
              <a:rPr lang="en-US" sz="3600" spc="-60"/>
              <a:t>Session Overview</a:t>
            </a:r>
          </a:p>
        </p:txBody>
      </p:sp>
      <p:sp>
        <p:nvSpPr>
          <p:cNvPr id="3" name="Content Placeholder 2">
            <a:extLst>
              <a:ext uri="{FF2B5EF4-FFF2-40B4-BE49-F238E27FC236}">
                <a16:creationId xmlns:a16="http://schemas.microsoft.com/office/drawing/2014/main" id="{B3AA29FD-C846-36C7-150D-84B6908BD59E}"/>
              </a:ext>
            </a:extLst>
          </p:cNvPr>
          <p:cNvSpPr>
            <a:spLocks noGrp="1"/>
          </p:cNvSpPr>
          <p:nvPr>
            <p:ph type="subTitle" idx="1"/>
          </p:nvPr>
        </p:nvSpPr>
        <p:spPr>
          <a:xfrm>
            <a:off x="4111575" y="1718861"/>
            <a:ext cx="7448908" cy="3467901"/>
          </a:xfrm>
        </p:spPr>
        <p:txBody>
          <a:bodyPr vert="horz" lIns="91440" tIns="45720" rIns="91440" bIns="45720" rtlCol="0" anchor="ctr">
            <a:normAutofit/>
          </a:bodyPr>
          <a:lstStyle/>
          <a:p>
            <a:pPr marL="342900" indent="-182880">
              <a:buFont typeface="Wingdings 2" pitchFamily="18" charset="2"/>
              <a:buChar char=""/>
            </a:pPr>
            <a:r>
              <a:rPr lang="en-US" sz="3200">
                <a:solidFill>
                  <a:schemeClr val="tx1">
                    <a:lumMod val="65000"/>
                    <a:lumOff val="35000"/>
                  </a:schemeClr>
                </a:solidFill>
              </a:rPr>
              <a:t>Intro to "Folio Thinking"</a:t>
            </a:r>
          </a:p>
          <a:p>
            <a:pPr marL="342900" indent="-182880">
              <a:buFont typeface="Wingdings 2" pitchFamily="18" charset="2"/>
              <a:buChar char=""/>
            </a:pPr>
            <a:r>
              <a:rPr lang="en-US" sz="3200">
                <a:solidFill>
                  <a:schemeClr val="tx1">
                    <a:lumMod val="65000"/>
                    <a:lumOff val="35000"/>
                  </a:schemeClr>
                </a:solidFill>
              </a:rPr>
              <a:t>Celebrating the whole student </a:t>
            </a:r>
          </a:p>
          <a:p>
            <a:pPr marL="342900" indent="-182880">
              <a:buFont typeface="Wingdings 2" pitchFamily="18" charset="2"/>
              <a:buChar char=""/>
            </a:pPr>
            <a:r>
              <a:rPr lang="en-US" sz="3200">
                <a:solidFill>
                  <a:schemeClr val="tx1">
                    <a:lumMod val="65000"/>
                    <a:lumOff val="35000"/>
                  </a:schemeClr>
                </a:solidFill>
              </a:rPr>
              <a:t>A look at the emerging research</a:t>
            </a:r>
            <a:endParaRPr lang="en-US">
              <a:solidFill>
                <a:schemeClr val="tx1">
                  <a:lumMod val="65000"/>
                  <a:lumOff val="35000"/>
                </a:schemeClr>
              </a:solidFill>
            </a:endParaRPr>
          </a:p>
          <a:p>
            <a:pPr marL="342900" indent="-182880">
              <a:buFont typeface="Wingdings 2" pitchFamily="18" charset="2"/>
              <a:buChar char=""/>
            </a:pPr>
            <a:r>
              <a:rPr lang="en-US" sz="3200">
                <a:solidFill>
                  <a:schemeClr val="tx1">
                    <a:lumMod val="65000"/>
                    <a:lumOff val="35000"/>
                  </a:schemeClr>
                </a:solidFill>
              </a:rPr>
              <a:t>Discussion </a:t>
            </a:r>
            <a:endParaRPr lang="en-US" sz="2400">
              <a:solidFill>
                <a:schemeClr val="tx1">
                  <a:lumMod val="65000"/>
                  <a:lumOff val="35000"/>
                </a:schemeClr>
              </a:solidFill>
            </a:endParaRPr>
          </a:p>
        </p:txBody>
      </p:sp>
      <p:sp>
        <p:nvSpPr>
          <p:cNvPr id="31" name="Freeform: Shape 3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762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C254BA2-3D24-523D-8572-BEB27CFB01C4}"/>
              </a:ext>
            </a:extLst>
          </p:cNvPr>
          <p:cNvSpPr>
            <a:spLocks noGrp="1"/>
          </p:cNvSpPr>
          <p:nvPr>
            <p:ph type="title"/>
          </p:nvPr>
        </p:nvSpPr>
        <p:spPr>
          <a:xfrm>
            <a:off x="1600754" y="1087374"/>
            <a:ext cx="8983489" cy="1000978"/>
          </a:xfrm>
        </p:spPr>
        <p:txBody>
          <a:bodyPr>
            <a:normAutofit/>
          </a:bodyPr>
          <a:lstStyle/>
          <a:p>
            <a:r>
              <a:rPr lang="en-US"/>
              <a:t>Think back..</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0209703-12C1-F042-376D-193CBA6D1E98}"/>
              </a:ext>
            </a:extLst>
          </p:cNvPr>
          <p:cNvSpPr>
            <a:spLocks noGrp="1"/>
          </p:cNvSpPr>
          <p:nvPr>
            <p:ph idx="1"/>
          </p:nvPr>
        </p:nvSpPr>
        <p:spPr>
          <a:xfrm>
            <a:off x="1600753" y="2535446"/>
            <a:ext cx="8983489" cy="3554457"/>
          </a:xfrm>
        </p:spPr>
        <p:txBody>
          <a:bodyPr>
            <a:normAutofit/>
          </a:bodyPr>
          <a:lstStyle/>
          <a:p>
            <a:pPr marL="0" indent="0">
              <a:buNone/>
            </a:pPr>
            <a:r>
              <a:rPr lang="en-US" sz="3200">
                <a:solidFill>
                  <a:schemeClr val="tx1"/>
                </a:solidFill>
                <a:ea typeface="+mn-lt"/>
                <a:cs typeface="+mn-lt"/>
              </a:rPr>
              <a:t>...to an assignment you did in school that recognized and celebrated you as a whole person &amp; allowed you to incorporate parts of your personal self? (volunteer, extracurriculars, values)</a:t>
            </a:r>
          </a:p>
          <a:p>
            <a:pPr marL="0" indent="0">
              <a:buNone/>
            </a:pPr>
            <a:endParaRPr lang="en-US">
              <a:solidFill>
                <a:schemeClr val="tx1"/>
              </a:solidFill>
            </a:endParaRPr>
          </a:p>
          <a:p>
            <a:pPr marL="0" indent="0">
              <a:buNone/>
            </a:pPr>
            <a:r>
              <a:rPr lang="en-US">
                <a:solidFill>
                  <a:schemeClr val="tx1"/>
                </a:solidFill>
                <a:ea typeface="+mn-lt"/>
                <a:cs typeface="+mn-lt"/>
              </a:rPr>
              <a:t>*anywhere in your learning journey K12 to post-secondary</a:t>
            </a:r>
            <a:endParaRPr lang="en-US">
              <a:solidFill>
                <a:schemeClr val="tx1"/>
              </a:solidFill>
            </a:endParaRPr>
          </a:p>
        </p:txBody>
      </p:sp>
    </p:spTree>
    <p:extLst>
      <p:ext uri="{BB962C8B-B14F-4D97-AF65-F5344CB8AC3E}">
        <p14:creationId xmlns:p14="http://schemas.microsoft.com/office/powerpoint/2010/main" val="305876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1AE5-6597-928A-EE9A-D2607E6E64F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a:t>What is Folio Thinking?</a:t>
            </a:r>
          </a:p>
        </p:txBody>
      </p:sp>
      <p:sp>
        <p:nvSpPr>
          <p:cNvPr id="3" name="TextBox 2">
            <a:extLst>
              <a:ext uri="{FF2B5EF4-FFF2-40B4-BE49-F238E27FC236}">
                <a16:creationId xmlns:a16="http://schemas.microsoft.com/office/drawing/2014/main" id="{FDD8B81F-A891-2855-A5C5-6A8F12EBAE60}"/>
              </a:ext>
            </a:extLst>
          </p:cNvPr>
          <p:cNvSpPr txBox="1"/>
          <p:nvPr/>
        </p:nvSpPr>
        <p:spPr>
          <a:xfrm>
            <a:off x="4155016" y="864108"/>
            <a:ext cx="7693547" cy="5120640"/>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600"/>
              </a:spcAft>
              <a:buClr>
                <a:schemeClr val="accent1"/>
              </a:buClr>
            </a:pPr>
            <a:r>
              <a:rPr lang="en-US" sz="2400">
                <a:solidFill>
                  <a:schemeClr val="tx1">
                    <a:lumMod val="65000"/>
                    <a:lumOff val="35000"/>
                  </a:schemeClr>
                </a:solidFill>
              </a:rPr>
              <a:t>Collecting, organizing, sharing &amp; reflecting on learning experiences their value &amp; their connectedness  to construct deeper meaning over time. </a:t>
            </a:r>
          </a:p>
          <a:p>
            <a:pPr indent="-182880">
              <a:lnSpc>
                <a:spcPct val="90000"/>
              </a:lnSpc>
              <a:spcAft>
                <a:spcPts val="600"/>
              </a:spcAft>
              <a:buClr>
                <a:schemeClr val="accent1"/>
              </a:buClr>
              <a:buFont typeface="Wingdings 2" pitchFamily="18" charset="2"/>
              <a:buChar char=""/>
            </a:pPr>
            <a:endParaRPr lang="en-US" sz="2400">
              <a:solidFill>
                <a:schemeClr val="tx1">
                  <a:lumMod val="65000"/>
                  <a:lumOff val="35000"/>
                </a:schemeClr>
              </a:solidFill>
            </a:endParaRPr>
          </a:p>
          <a:p>
            <a:pPr>
              <a:lnSpc>
                <a:spcPct val="90000"/>
              </a:lnSpc>
              <a:spcAft>
                <a:spcPts val="600"/>
              </a:spcAft>
              <a:buClr>
                <a:schemeClr val="accent1"/>
              </a:buClr>
            </a:pPr>
            <a:r>
              <a:rPr lang="en-US" sz="2400" b="1">
                <a:solidFill>
                  <a:schemeClr val="tx1">
                    <a:lumMod val="65000"/>
                    <a:lumOff val="35000"/>
                  </a:schemeClr>
                </a:solidFill>
              </a:rPr>
              <a:t>Folio Thinking</a:t>
            </a:r>
            <a:r>
              <a:rPr lang="en-US" sz="2400">
                <a:solidFill>
                  <a:schemeClr val="tx1">
                    <a:lumMod val="65000"/>
                    <a:lumOff val="35000"/>
                  </a:schemeClr>
                </a:solidFill>
              </a:rPr>
              <a:t> is a </a:t>
            </a:r>
            <a:r>
              <a:rPr lang="en-US" sz="2400" b="1">
                <a:solidFill>
                  <a:schemeClr val="tx1">
                    <a:lumMod val="65000"/>
                    <a:lumOff val="35000"/>
                  </a:schemeClr>
                </a:solidFill>
              </a:rPr>
              <a:t>reflective practice</a:t>
            </a:r>
            <a:r>
              <a:rPr lang="en-US" sz="2400">
                <a:solidFill>
                  <a:schemeClr val="tx1">
                    <a:lumMod val="65000"/>
                    <a:lumOff val="35000"/>
                  </a:schemeClr>
                </a:solidFill>
              </a:rPr>
              <a:t> that fosters deeper learning</a:t>
            </a:r>
          </a:p>
        </p:txBody>
      </p:sp>
      <p:pic>
        <p:nvPicPr>
          <p:cNvPr id="4" name="Picture 4" descr="Free Images : bitcoin, thinking, writing, finance and economy, money, blockchain, comfortable ...">
            <a:extLst>
              <a:ext uri="{FF2B5EF4-FFF2-40B4-BE49-F238E27FC236}">
                <a16:creationId xmlns:a16="http://schemas.microsoft.com/office/drawing/2014/main" id="{A79E3882-560D-EEFE-91AD-6AA272DB607A}"/>
              </a:ext>
            </a:extLst>
          </p:cNvPr>
          <p:cNvPicPr>
            <a:picLocks noChangeAspect="1"/>
          </p:cNvPicPr>
          <p:nvPr/>
        </p:nvPicPr>
        <p:blipFill>
          <a:blip r:embed="rId2"/>
          <a:stretch>
            <a:fillRect/>
          </a:stretch>
        </p:blipFill>
        <p:spPr>
          <a:xfrm>
            <a:off x="1364932" y="4132421"/>
            <a:ext cx="2343627" cy="2343627"/>
          </a:xfrm>
          <a:prstGeom prst="rect">
            <a:avLst/>
          </a:prstGeom>
        </p:spPr>
      </p:pic>
    </p:spTree>
    <p:extLst>
      <p:ext uri="{BB962C8B-B14F-4D97-AF65-F5344CB8AC3E}">
        <p14:creationId xmlns:p14="http://schemas.microsoft.com/office/powerpoint/2010/main" val="363374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E959B03-C937-4569-9026-32FFFD1F4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2" descr="Graphical user interface, application&#10;&#10;Description automatically generated">
            <a:extLst>
              <a:ext uri="{FF2B5EF4-FFF2-40B4-BE49-F238E27FC236}">
                <a16:creationId xmlns:a16="http://schemas.microsoft.com/office/drawing/2014/main" id="{C46AE07E-43AA-4531-FF08-96C33CD6D43E}"/>
              </a:ext>
            </a:extLst>
          </p:cNvPr>
          <p:cNvPicPr>
            <a:picLocks noChangeAspect="1"/>
          </p:cNvPicPr>
          <p:nvPr/>
        </p:nvPicPr>
        <p:blipFill rotWithShape="1">
          <a:blip r:embed="rId2"/>
          <a:srcRect r="-1" b="14245"/>
          <a:stretch/>
        </p:blipFill>
        <p:spPr>
          <a:xfrm>
            <a:off x="3607693" y="758952"/>
            <a:ext cx="8047304" cy="5330952"/>
          </a:xfrm>
          <a:prstGeom prst="rect">
            <a:avLst/>
          </a:prstGeom>
        </p:spPr>
      </p:pic>
      <p:sp>
        <p:nvSpPr>
          <p:cNvPr id="30" name="Rectangle 29">
            <a:extLst>
              <a:ext uri="{FF2B5EF4-FFF2-40B4-BE49-F238E27FC236}">
                <a16:creationId xmlns:a16="http://schemas.microsoft.com/office/drawing/2014/main" id="{7B2A55B3-2539-4BF5-BA64-F7590B870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F7E775B1-C1AA-9797-CDAE-A8F3F382F377}"/>
              </a:ext>
            </a:extLst>
          </p:cNvPr>
          <p:cNvSpPr txBox="1"/>
          <p:nvPr/>
        </p:nvSpPr>
        <p:spPr>
          <a:xfrm>
            <a:off x="443163" y="1425743"/>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FFFFF"/>
                </a:solidFill>
              </a:rPr>
              <a:t>Traditional </a:t>
            </a:r>
            <a:r>
              <a:rPr lang="en-US" sz="3600" err="1">
                <a:solidFill>
                  <a:srgbClr val="FFFFFF"/>
                </a:solidFill>
              </a:rPr>
              <a:t>ePortfolios</a:t>
            </a:r>
            <a:r>
              <a:rPr lang="en-US" sz="3600">
                <a:solidFill>
                  <a:srgbClr val="FFFFFF"/>
                </a:solidFill>
              </a:rPr>
              <a:t> vs. "Folio Thinking" </a:t>
            </a:r>
            <a:endParaRPr lang="en-US"/>
          </a:p>
        </p:txBody>
      </p:sp>
    </p:spTree>
    <p:extLst>
      <p:ext uri="{BB962C8B-B14F-4D97-AF65-F5344CB8AC3E}">
        <p14:creationId xmlns:p14="http://schemas.microsoft.com/office/powerpoint/2010/main" val="322280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9846-B8CB-3C74-CCD3-E0F0962AA055}"/>
              </a:ext>
            </a:extLst>
          </p:cNvPr>
          <p:cNvSpPr>
            <a:spLocks noGrp="1"/>
          </p:cNvSpPr>
          <p:nvPr>
            <p:ph type="title"/>
          </p:nvPr>
        </p:nvSpPr>
        <p:spPr/>
        <p:txBody>
          <a:bodyPr/>
          <a:lstStyle/>
          <a:p>
            <a:r>
              <a:rPr lang="en-US"/>
              <a:t>What does Folio Thinking look like in practice? </a:t>
            </a:r>
          </a:p>
        </p:txBody>
      </p:sp>
      <p:sp>
        <p:nvSpPr>
          <p:cNvPr id="3" name="Content Placeholder 2">
            <a:extLst>
              <a:ext uri="{FF2B5EF4-FFF2-40B4-BE49-F238E27FC236}">
                <a16:creationId xmlns:a16="http://schemas.microsoft.com/office/drawing/2014/main" id="{0B3D7DC4-069E-B9C0-B6DA-862A70F6D0BD}"/>
              </a:ext>
            </a:extLst>
          </p:cNvPr>
          <p:cNvSpPr>
            <a:spLocks noGrp="1"/>
          </p:cNvSpPr>
          <p:nvPr>
            <p:ph idx="1"/>
          </p:nvPr>
        </p:nvSpPr>
        <p:spPr>
          <a:xfrm>
            <a:off x="3869268" y="864108"/>
            <a:ext cx="7958137" cy="5120640"/>
          </a:xfrm>
        </p:spPr>
        <p:txBody>
          <a:bodyPr/>
          <a:lstStyle/>
          <a:p>
            <a:r>
              <a:rPr lang="en-US" sz="3600">
                <a:ea typeface="+mn-lt"/>
                <a:cs typeface="+mn-lt"/>
              </a:rPr>
              <a:t>Integration of unique life experiences with curriculum </a:t>
            </a:r>
            <a:endParaRPr lang="en-US" sz="3600"/>
          </a:p>
          <a:p>
            <a:r>
              <a:rPr lang="en-US" sz="3600">
                <a:ea typeface="+mn-lt"/>
                <a:cs typeface="+mn-lt"/>
              </a:rPr>
              <a:t>Opportunities to make connections across time</a:t>
            </a:r>
            <a:endParaRPr lang="en-US" sz="3600"/>
          </a:p>
          <a:p>
            <a:r>
              <a:rPr lang="en-US" sz="3600">
                <a:ea typeface="+mn-lt"/>
                <a:cs typeface="+mn-lt"/>
              </a:rPr>
              <a:t>Development of self-identity</a:t>
            </a:r>
          </a:p>
          <a:p>
            <a:r>
              <a:rPr lang="en-US" sz="3600"/>
              <a:t>Evidence impact of learning across time </a:t>
            </a:r>
          </a:p>
        </p:txBody>
      </p:sp>
    </p:spTree>
    <p:extLst>
      <p:ext uri="{BB962C8B-B14F-4D97-AF65-F5344CB8AC3E}">
        <p14:creationId xmlns:p14="http://schemas.microsoft.com/office/powerpoint/2010/main" val="390868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5" name="Rectangle 5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DE91AE5-6597-928A-EE9A-D2607E6E64FB}"/>
              </a:ext>
            </a:extLst>
          </p:cNvPr>
          <p:cNvSpPr>
            <a:spLocks noGrp="1"/>
          </p:cNvSpPr>
          <p:nvPr>
            <p:ph type="title"/>
          </p:nvPr>
        </p:nvSpPr>
        <p:spPr>
          <a:xfrm>
            <a:off x="7060" y="1298448"/>
            <a:ext cx="4562108" cy="3906975"/>
          </a:xfrm>
        </p:spPr>
        <p:txBody>
          <a:bodyPr vert="horz" lIns="91440" tIns="45720" rIns="91440" bIns="45720" rtlCol="0" anchor="b">
            <a:noAutofit/>
          </a:bodyPr>
          <a:lstStyle/>
          <a:p>
            <a:pPr algn="ctr"/>
            <a:r>
              <a:rPr lang="en-US" sz="2000" spc="-100"/>
              <a:t>Capture  aspects of a student’s life &amp;  personal brand, incorporating who they are outside of the curriculum.  </a:t>
            </a:r>
            <a:endParaRPr lang="en-US" sz="2000"/>
          </a:p>
          <a:p>
            <a:pPr algn="ctr"/>
            <a:endParaRPr lang="en-US" sz="2000" spc="-100"/>
          </a:p>
          <a:p>
            <a:pPr algn="ctr"/>
            <a:r>
              <a:rPr lang="en-US" sz="2000" spc="-100"/>
              <a:t>Reflect on &amp; share personal experiences: volunteering, extracurriculars,  personal values &amp; interests.</a:t>
            </a:r>
            <a:br>
              <a:rPr lang="en-US" sz="2000" spc="-100"/>
            </a:br>
            <a:br>
              <a:rPr lang="en-US" sz="2000" spc="-100"/>
            </a:br>
            <a:r>
              <a:rPr lang="en-US" sz="2000" spc="-100"/>
              <a:t> Designed &amp; displayed to showcase student’s uniqueness (student's design and content)  </a:t>
            </a:r>
          </a:p>
        </p:txBody>
      </p:sp>
      <p:pic>
        <p:nvPicPr>
          <p:cNvPr id="35" name="Graphic 34" descr="Text, whiteboard&#10;&#10;Description automatically generated">
            <a:extLst>
              <a:ext uri="{FF2B5EF4-FFF2-40B4-BE49-F238E27FC236}">
                <a16:creationId xmlns:a16="http://schemas.microsoft.com/office/drawing/2014/main" id="{424BC7E0-191A-2959-1FD7-C9AD60D720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20640" y="1220256"/>
            <a:ext cx="6367271" cy="4409335"/>
          </a:xfrm>
          <a:prstGeom prst="rect">
            <a:avLst/>
          </a:prstGeom>
        </p:spPr>
      </p:pic>
      <p:sp>
        <p:nvSpPr>
          <p:cNvPr id="59" name="Rectangle 5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E6246612-2A08-4526-5368-042E0CDDBD89}"/>
              </a:ext>
            </a:extLst>
          </p:cNvPr>
          <p:cNvSpPr txBox="1"/>
          <p:nvPr/>
        </p:nvSpPr>
        <p:spPr>
          <a:xfrm>
            <a:off x="8964464" y="5429536"/>
            <a:ext cx="252344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69315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1AE5-6597-928A-EE9A-D2607E6E64F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b="1"/>
              <a:t>Supports &amp; Celebrates the Entire Student </a:t>
            </a:r>
            <a:r>
              <a:rPr lang="en-US"/>
              <a:t> </a:t>
            </a:r>
            <a:br>
              <a:rPr lang="en-US"/>
            </a:br>
            <a:endParaRPr lang="en-US"/>
          </a:p>
        </p:txBody>
      </p:sp>
      <p:graphicFrame>
        <p:nvGraphicFramePr>
          <p:cNvPr id="85" name="TextBox 3">
            <a:extLst>
              <a:ext uri="{FF2B5EF4-FFF2-40B4-BE49-F238E27FC236}">
                <a16:creationId xmlns:a16="http://schemas.microsoft.com/office/drawing/2014/main" id="{D5E379D9-E615-931A-8753-16D3FB8C1C15}"/>
              </a:ext>
            </a:extLst>
          </p:cNvPr>
          <p:cNvGraphicFramePr/>
          <p:nvPr>
            <p:extLst>
              <p:ext uri="{D42A27DB-BD31-4B8C-83A1-F6EECF244321}">
                <p14:modId xmlns:p14="http://schemas.microsoft.com/office/powerpoint/2010/main" val="357475596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4C4F0D4D-FFBE-67D3-4C47-5D61302F5062}"/>
              </a:ext>
            </a:extLst>
          </p:cNvPr>
          <p:cNvSpPr txBox="1"/>
          <p:nvPr/>
        </p:nvSpPr>
        <p:spPr>
          <a:xfrm>
            <a:off x="9849541" y="6261535"/>
            <a:ext cx="72045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Light et al.  (2011)</a:t>
            </a:r>
            <a:endParaRPr lang="en-US"/>
          </a:p>
        </p:txBody>
      </p:sp>
    </p:spTree>
    <p:extLst>
      <p:ext uri="{BB962C8B-B14F-4D97-AF65-F5344CB8AC3E}">
        <p14:creationId xmlns:p14="http://schemas.microsoft.com/office/powerpoint/2010/main" val="260423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Frame</vt:lpstr>
      <vt:lpstr>Celebrating The Whole Student</vt:lpstr>
      <vt:lpstr>TERRITORIAL ACKNOWLEDGMENT </vt:lpstr>
      <vt:lpstr>Session Overview</vt:lpstr>
      <vt:lpstr>Think back..</vt:lpstr>
      <vt:lpstr>What is Folio Thinking?</vt:lpstr>
      <vt:lpstr>PowerPoint Presentation</vt:lpstr>
      <vt:lpstr>What does Folio Thinking look like in practice? </vt:lpstr>
      <vt:lpstr>Capture  aspects of a student’s life &amp;  personal brand, incorporating who they are outside of the curriculum.    Reflect on &amp; share personal experiences: volunteering, extracurriculars,  personal values &amp; interests.   Designed &amp; displayed to showcase student’s uniqueness (student's design and content)  </vt:lpstr>
      <vt:lpstr>Supports &amp; Celebrates the Entire Student   </vt:lpstr>
      <vt:lpstr>What Emerging Research Says Supports and Celebrates the Whole Students Learning Journey  </vt:lpstr>
      <vt:lpstr> </vt:lpstr>
      <vt:lpstr> </vt:lpstr>
      <vt:lpstr>PowerPoint Presentation</vt:lpstr>
      <vt:lpstr>PowerPoint Presentation</vt:lpstr>
      <vt:lpstr>Now what?</vt:lpstr>
      <vt:lpstr>Discussion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114</cp:revision>
  <dcterms:created xsi:type="dcterms:W3CDTF">2023-04-26T18:57:44Z</dcterms:created>
  <dcterms:modified xsi:type="dcterms:W3CDTF">2023-05-17T21:19:36Z</dcterms:modified>
</cp:coreProperties>
</file>