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83591"/>
  </p:normalViewPr>
  <p:slideViewPr>
    <p:cSldViewPr snapToGrid="0">
      <p:cViewPr varScale="1">
        <p:scale>
          <a:sx n="54" d="100"/>
          <a:sy n="54" d="100"/>
        </p:scale>
        <p:origin x="13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E416-072C-574F-83B0-29F63315757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ED24-D78F-834A-A35D-C237186D7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Introduction</a:t>
            </a:r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We’d like to take a few minutes to discuss the importance of student data privacy by sharing a challenge that we experienced recently at </a:t>
            </a:r>
            <a:r>
              <a:rPr lang="en-US" sz="1800" dirty="0" err="1"/>
              <a:t>Langara</a:t>
            </a:r>
            <a:r>
              <a:rPr lang="en-US" sz="1800" dirty="0"/>
              <a:t> College/</a:t>
            </a:r>
            <a:r>
              <a:rPr lang="en-CA" sz="2800" dirty="0" err="1">
                <a:effectLst/>
                <a:latin typeface="Helvetica Neue" panose="02000503000000020004" pitchFamily="2" charset="0"/>
              </a:rPr>
              <a:t>snəw̓eyəɬ</a:t>
            </a:r>
            <a:r>
              <a:rPr lang="en-CA" sz="2800" dirty="0">
                <a:effectLst/>
                <a:latin typeface="Helvetica Neue" panose="02000503000000020004" pitchFamily="2" charset="0"/>
              </a:rPr>
              <a:t> </a:t>
            </a:r>
            <a:r>
              <a:rPr lang="en-CA" sz="2800" dirty="0" err="1">
                <a:effectLst/>
                <a:latin typeface="Helvetica Neue" panose="02000503000000020004" pitchFamily="2" charset="0"/>
              </a:rPr>
              <a:t>leləm</a:t>
            </a:r>
            <a:r>
              <a:rPr lang="en-CA" sz="2800" dirty="0">
                <a:effectLst/>
                <a:latin typeface="Helvetica Neue" panose="02000503000000020004" pitchFamily="2" charset="0"/>
              </a:rPr>
              <a:t>̓</a:t>
            </a:r>
          </a:p>
          <a:p>
            <a:r>
              <a:rPr lang="en-US" sz="1800" dirty="0"/>
              <a:t> and then we’d like to invite you to share your stories and experiences and challenges using an online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ED24-D78F-834A-A35D-C237186D7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weeks ago John O’Brien – President and CEO of Educause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Keynote at BCNET Connect Summit in Vancouver</a:t>
            </a:r>
          </a:p>
          <a:p>
            <a:endParaRPr lang="en-US" dirty="0"/>
          </a:p>
          <a:p>
            <a:r>
              <a:rPr lang="en-US" dirty="0"/>
              <a:t>Focused on Digital Transformation (DX) in HE but also the other transformation – Care (CX), how do we advance a campus culture of care?</a:t>
            </a:r>
          </a:p>
          <a:p>
            <a:endParaRPr lang="en-US" dirty="0"/>
          </a:p>
          <a:p>
            <a:r>
              <a:rPr lang="en-US" dirty="0"/>
              <a:t>Part of this is Diversity, Equality, Inclusion and Mental Health issues for students but there is also an Ethical component </a:t>
            </a:r>
            <a:r>
              <a:rPr lang="en-US" dirty="0" err="1"/>
              <a:t>centred</a:t>
            </a:r>
            <a:r>
              <a:rPr lang="en-US" dirty="0"/>
              <a:t> around data privacy.</a:t>
            </a:r>
          </a:p>
          <a:p>
            <a:endParaRPr lang="en-US" dirty="0"/>
          </a:p>
          <a:p>
            <a:r>
              <a:rPr lang="en-US" dirty="0"/>
              <a:t>Around 50% half of students surveyed are confident that their institutions protect their data and treat privacy seriously and ethically … however, a significant and growing minority are questioning their institutions’ use of personal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ED24-D78F-834A-A35D-C237186D7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Educause have been doing some excellent research around student data privacy (US focused but parallels with the situation here in Canada). </a:t>
            </a:r>
          </a:p>
          <a:p>
            <a:endParaRPr lang="en-US" sz="1800" dirty="0"/>
          </a:p>
          <a:p>
            <a:r>
              <a:rPr lang="en-US" sz="1800" dirty="0"/>
              <a:t>Park &amp; Vance – ‘Data Privacy in Higher Education: Yes, Students Care.’ Argue against the commonly held belief that our students are digital natives who have multiple social media accounts and little regard for online privacy or identity. Their meta-analysis of research carried out on 18-26 year </a:t>
            </a:r>
            <a:r>
              <a:rPr lang="en-US" sz="1800" dirty="0" err="1"/>
              <a:t>olds</a:t>
            </a:r>
            <a:r>
              <a:rPr lang="en-US" sz="1800" dirty="0"/>
              <a:t> between 2010 and 2020 suggests otherwise – that students care deeply about what happens to their personal data at college or university.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ED24-D78F-834A-A35D-C237186D7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Mattermost</a:t>
            </a:r>
            <a:r>
              <a:rPr lang="en-US" sz="1800" dirty="0"/>
              <a:t> is an open collaboration and messaging platform similar to Slack or Microsoft Teams. Hosted by the good folks at </a:t>
            </a:r>
            <a:r>
              <a:rPr lang="en-US" sz="1800" dirty="0" err="1"/>
              <a:t>OpenETC</a:t>
            </a:r>
            <a:r>
              <a:rPr lang="en-US" sz="1800" dirty="0"/>
              <a:t> (some of whom are here today) and free/open to all post-secondary educators in BC.</a:t>
            </a:r>
          </a:p>
          <a:p>
            <a:endParaRPr lang="en-US" sz="1800" dirty="0"/>
          </a:p>
          <a:p>
            <a:r>
              <a:rPr lang="en-US" sz="1800" dirty="0"/>
              <a:t>Sign up at </a:t>
            </a:r>
            <a:r>
              <a:rPr lang="en-US" sz="1800" dirty="0" err="1"/>
              <a:t>chat.opened.ca</a:t>
            </a:r>
            <a:r>
              <a:rPr lang="en-US" sz="1800" dirty="0"/>
              <a:t> (click on don’t have an account) or use the QR code here which will take you to the </a:t>
            </a:r>
            <a:r>
              <a:rPr lang="en-US" sz="1800" dirty="0" err="1"/>
              <a:t>Mattermost</a:t>
            </a:r>
            <a:r>
              <a:rPr lang="en-US" sz="1800" dirty="0"/>
              <a:t> sign up page.</a:t>
            </a:r>
          </a:p>
          <a:p>
            <a:endParaRPr lang="en-US" sz="1800" dirty="0"/>
          </a:p>
          <a:p>
            <a:r>
              <a:rPr lang="en-US" sz="1800" dirty="0"/>
              <a:t>Join the ETUG Team and then add yourself to the Privacy Channel.</a:t>
            </a:r>
          </a:p>
          <a:p>
            <a:endParaRPr lang="en-US" sz="1800" dirty="0"/>
          </a:p>
          <a:p>
            <a:r>
              <a:rPr lang="en-US" sz="1800" dirty="0"/>
              <a:t>We invite you to share your data privacy stories and start the discussion!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ED24-D78F-834A-A35D-C237186D7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888E55-53A8-40C7-B532-C412D1C8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200"/>
            <a:ext cx="12189178" cy="86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A7984-AA89-49AE-AB68-26BBCE07B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9178" cy="599516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B85A977-FB9A-4D6A-B238-4C7D5099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81" y="2225394"/>
            <a:ext cx="1155725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E4B747-C3A0-4FCD-ACD2-6944F871D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805" y="3566767"/>
            <a:ext cx="11557260" cy="3385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14906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6682-6385-4988-BAA8-9C2939EB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81C63-EDC5-482E-AFD4-46501D2D2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6B2C9-822B-463D-A618-E52C6F089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A51EC-AEA7-4A50-A16E-94935057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7026E-2CC0-4B79-8799-1B40552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3B1BA-F1FB-4DC4-9AF5-272D51A8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7CAB-F6D6-4724-A7E1-69F6D80A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0A44A-44F2-41D8-AB59-29948ABB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1039-DA7D-49AD-B1CA-7781C9B0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4BBE4-01FB-45B9-8F23-6A99EEF8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0492-96C0-4CC0-AF5C-D849F910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0ADDD-6E5D-49AD-A577-BE15D270F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1A0F1-67E3-4EEA-8367-5495AB73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6BFDB-9525-4E51-B9AE-42BC63F8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E6B8-8EC8-4EDE-A75C-15171071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48EE6-F4F4-47C2-943F-FB336C80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8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A21AC0-1A02-4D41-B3D8-1F6ACFE0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597E5-0245-43BE-A2E9-FAFFE9F17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D2A47-8A36-47E7-9B05-1A5C06B04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C7A4-5C1F-40C3-B945-E5A60053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138B-3069-4630-AA50-096B777C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C84A-AA09-4E31-A860-B8CB4E87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ED40-16A7-4F41-9038-429A3911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ED49-5E1E-4CB6-AEF1-2395F1D3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3DF6-3D58-4BA5-9AC5-B4B54231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399F-6FCC-4A13-A210-E930811C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8846-088B-4F9C-9148-878A8C74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2C85-DBCA-46AE-BAF2-96F0D5FD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974BA-9D5A-44F4-9B40-F8B9F829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8BBA-F0E4-4C8A-8BCE-6896B41D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E94C-5A39-4764-A65D-A575705A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7E298-42A2-4F93-B38C-FF6CE824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C184-A614-40FF-B026-DB89F2C3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8A2C-D728-4F11-9B7F-F2564614C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C7B3E-F2E1-4541-8920-02699A80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F3008-8443-4D79-AECE-E27E4712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B9CC-5DFA-4DA5-A3C7-E7C3D9F3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78EED-F93E-4BEC-8BDF-023A1120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002B-BCBA-4D7C-A00A-6F480402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E7767-E5C0-44C6-9FEA-F2ECD06BB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48962-79AA-4910-9753-B83C7B2E1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9FB1C-1633-4063-94B0-9B22FE77E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4F45D-8716-43DF-B6DB-20708DCE7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A5766-176B-4D5C-BAE6-EDB0A100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B49BF-257B-4AA2-8D06-F58B5502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C24AF-B93D-4BA9-B061-E0A6D87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82F5-0804-41F7-A860-EC6CECB8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24B12-D3BC-476C-88B6-C9F8AA7D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8DC26-4BD0-420A-9F87-4208FAE3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8A390-DA3B-44FC-A4BE-A2800EE1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F4A5B-6D35-4A7B-A6BE-B3515BB0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4E6A1-3377-466C-AEB2-9CA09F3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D2ACD-B96E-43C7-9519-BA015840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7E6-42E6-4303-A00B-CD89A974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D59BF-5044-46D7-994C-37242D7AB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08F3-5E25-4B60-8B6D-70547254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75D85-7583-4DCF-B56B-262039D0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0D0C-BB4F-4239-9627-AF722F48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24BA9-B3FA-4341-B179-A96E0A70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C5B1B-070C-480B-B8F9-A6EC5CF1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2B8F2-61D9-4B0E-BEA9-0594FA4E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F1E34-C66B-4362-9819-C2EC87D30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E161-D6C0-4559-AEE7-2F64310BA49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A948-B6F5-4958-8A2E-8FA9D5851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AC584-0E87-42BA-923B-250B8E3E8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712E-A6BD-4922-8E3E-DFC21316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fPxOowbR6ls?utm_source=unsplash&amp;utm_medium=referral&amp;utm_content=creditCopyText" TargetMode="External"/><Relationship Id="rId4" Type="http://schemas.openxmlformats.org/officeDocument/2006/relationships/hyperlink" Target="https://unsplash.com/@matthewhenry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s://www.educause.edu/ecar/research-publications/2022/student-data-privacy-and-security-a-call-for-transparent-practices/trusting-institu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21/2/data-privacy-in-higher-education-yes-students-c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ucause.edu/ecar/research-publications/2022/student-data-privacy-and-security-a-call-for-transparent-practices/trusting-institu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B0CD-4629-4A9C-B041-65E7AC71C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419600" cy="287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Share your Student Data Privacy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3E77F-A2F4-4F67-A0B9-FF581DB3E4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956718"/>
            <a:ext cx="3005667" cy="2224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Briana Fraser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E470E"/>
                </a:solidFill>
              </a:rPr>
              <a:t>Chair, Educational Technology</a:t>
            </a:r>
          </a:p>
          <a:p>
            <a:pPr marL="0" indent="0">
              <a:buNone/>
            </a:pPr>
            <a:r>
              <a:rPr lang="en-US" dirty="0"/>
              <a:t>Julian Prior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E470E"/>
                </a:solidFill>
              </a:rPr>
              <a:t>Advisor, Educational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C8DE-ADFF-E9B4-49EA-30E20D816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777240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37924-11C5-F1F2-1A1C-28F9F87A32F3}"/>
              </a:ext>
            </a:extLst>
          </p:cNvPr>
          <p:cNvSpPr txBox="1"/>
          <p:nvPr/>
        </p:nvSpPr>
        <p:spPr>
          <a:xfrm>
            <a:off x="8955854" y="5181599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Photo by </a:t>
            </a:r>
            <a:r>
              <a:rPr lang="en-CA" dirty="0">
                <a:hlinkClick r:id="rId4"/>
              </a:rPr>
              <a:t>Matthew Henry</a:t>
            </a:r>
            <a:r>
              <a:rPr lang="en-CA" dirty="0"/>
              <a:t> on </a:t>
            </a:r>
            <a:r>
              <a:rPr lang="en-CA" dirty="0">
                <a:hlinkClick r:id="rId5"/>
              </a:rPr>
              <a:t>Unsplash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874-CC0F-4D3F-59B1-8BB3EE2F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Student (Dis?)Trust of Institutional Data Practices</a:t>
            </a:r>
          </a:p>
        </p:txBody>
      </p:sp>
      <p:pic>
        <p:nvPicPr>
          <p:cNvPr id="5" name="Content Placeholder 4" descr="A bar chart showing level of agreement with statements about confidence and trust in institutional personal data practices. The chart shows that 54% of students agreed with the statement &quot;I have confidence in my institution's ability to safeguard my personal data.&quot;">
            <a:extLst>
              <a:ext uri="{FF2B5EF4-FFF2-40B4-BE49-F238E27FC236}">
                <a16:creationId xmlns:a16="http://schemas.microsoft.com/office/drawing/2014/main" id="{CF464994-255D-37D7-E447-E1B1B4063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11" y="1690688"/>
            <a:ext cx="9421290" cy="28521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6F001-03F4-C078-432C-D77EAB9D7AB9}"/>
              </a:ext>
            </a:extLst>
          </p:cNvPr>
          <p:cNvSpPr txBox="1"/>
          <p:nvPr/>
        </p:nvSpPr>
        <p:spPr>
          <a:xfrm>
            <a:off x="9112481" y="5432611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4"/>
              </a:rPr>
              <a:t>Educause, 2022</a:t>
            </a:r>
            <a:endParaRPr lang="en-US" sz="2800" dirty="0"/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1946AC4-D5D2-BFE9-2BDB-D420F43FB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7" y="1479326"/>
            <a:ext cx="2035735" cy="2035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57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874-CC0F-4D3F-59B1-8BB3EE2F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Student (Dis?)Trust of Institutional Data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AE829-4DC0-CFBA-4027-E63F122E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39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/>
              <a:t>“Students care about their data privacy and this concern is increasing” </a:t>
            </a:r>
          </a:p>
          <a:p>
            <a:pPr marL="0" indent="0" algn="r">
              <a:buNone/>
            </a:pP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Park &amp; Vance, 2021 Educause</a:t>
            </a:r>
            <a:r>
              <a:rPr lang="en-US" sz="2800" dirty="0"/>
              <a:t>)</a:t>
            </a:r>
          </a:p>
          <a:p>
            <a:pPr marL="0" indent="0" algn="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“They’re a capitalistic institution more focused on making money than improving the education of American people.”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“Colleges are for-profit. Why would they care about being ethical?”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“They have no transparency into what they’re storing.”</a:t>
            </a:r>
          </a:p>
          <a:p>
            <a:pPr marL="0" indent="0" algn="r">
              <a:buNone/>
            </a:pPr>
            <a:r>
              <a:rPr lang="en-US" sz="2800" dirty="0"/>
              <a:t>(</a:t>
            </a:r>
            <a:r>
              <a:rPr lang="en-US" sz="2800" dirty="0">
                <a:hlinkClick r:id="rId4"/>
              </a:rPr>
              <a:t>Robert, 2022 Educause</a:t>
            </a:r>
            <a:r>
              <a:rPr lang="en-US" sz="2800" dirty="0"/>
              <a:t>)</a:t>
            </a:r>
          </a:p>
          <a:p>
            <a:pPr marL="0" indent="0" algn="r">
              <a:buNone/>
            </a:pPr>
            <a:endParaRPr lang="en-US" sz="2800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7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6CB5-42EA-1CBD-F025-4C5F8674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570" y="1084942"/>
            <a:ext cx="2655626" cy="11898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Mattermost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OpenETC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400" dirty="0" err="1"/>
              <a:t>chat.opened.ca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9" name="Content Placeholder 8" descr="A screenshot of Mattermost, an opens-source chat client, hosted by OpenETC.&#10;&#10;">
            <a:extLst>
              <a:ext uri="{FF2B5EF4-FFF2-40B4-BE49-F238E27FC236}">
                <a16:creationId xmlns:a16="http://schemas.microsoft.com/office/drawing/2014/main" id="{844ADBAC-E210-8D7C-08BF-79E1284F6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0" y="363489"/>
            <a:ext cx="8200530" cy="5712854"/>
          </a:xfrm>
        </p:spPr>
      </p:pic>
      <p:pic>
        <p:nvPicPr>
          <p:cNvPr id="10" name="Content Placeholder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AA1CA2D-3C37-E4D1-C814-3627DD88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45" y="3124245"/>
            <a:ext cx="3001895" cy="3001895"/>
          </a:xfrm>
          <a:prstGeom prst="rect">
            <a:avLst/>
          </a:prstGeom>
        </p:spPr>
      </p:pic>
      <p:pic>
        <p:nvPicPr>
          <p:cNvPr id="12" name="Picture 11" descr="A close up of a bird&#10;&#10;Description automatically generated with low confidence">
            <a:extLst>
              <a:ext uri="{FF2B5EF4-FFF2-40B4-BE49-F238E27FC236}">
                <a16:creationId xmlns:a16="http://schemas.microsoft.com/office/drawing/2014/main" id="{2F170762-C09D-F42C-F9F5-6167E48CC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7" y="2349123"/>
            <a:ext cx="2874389" cy="8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swald Medium"/>
        <a:ea typeface=""/>
        <a:cs typeface=""/>
      </a:majorFont>
      <a:minorFont>
        <a:latin typeface="Oswa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886E12-18AF-4251-B0C5-4E83BE574511}" vid="{0C28EE6E-CDBC-4FC6-B3BE-B9673A04D4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9316fe-585a-4efe-b0a3-ef8d4a67341e">
      <Terms xmlns="http://schemas.microsoft.com/office/infopath/2007/PartnerControls"/>
    </lcf76f155ced4ddcb4097134ff3c332f>
    <TaxCatchAll xmlns="feefedb4-1863-43e1-b260-b46d4fb3b6c9" xsi:nil="true"/>
    <SharedWithUsers xmlns="feefedb4-1863-43e1-b260-b46d4fb3b6c9">
      <UserInfo>
        <DisplayName/>
        <AccountId xsi:nil="true"/>
        <AccountType/>
      </UserInfo>
    </SharedWithUsers>
    <MediaLengthInSeconds xmlns="f79316fe-585a-4efe-b0a3-ef8d4a6734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619BB142AD64AB5ECD726E1ECEBE5" ma:contentTypeVersion="17" ma:contentTypeDescription="Create a new document." ma:contentTypeScope="" ma:versionID="2a09fa30b8b6c47b32a4ca2dd368a2f1">
  <xsd:schema xmlns:xsd="http://www.w3.org/2001/XMLSchema" xmlns:xs="http://www.w3.org/2001/XMLSchema" xmlns:p="http://schemas.microsoft.com/office/2006/metadata/properties" xmlns:ns2="f79316fe-585a-4efe-b0a3-ef8d4a67341e" xmlns:ns3="feefedb4-1863-43e1-b260-b46d4fb3b6c9" targetNamespace="http://schemas.microsoft.com/office/2006/metadata/properties" ma:root="true" ma:fieldsID="9a7b1a0a867b9bdcac156460497bec09" ns2:_="" ns3:_="">
    <xsd:import namespace="f79316fe-585a-4efe-b0a3-ef8d4a67341e"/>
    <xsd:import namespace="feefedb4-1863-43e1-b260-b46d4fb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316fe-585a-4efe-b0a3-ef8d4a673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1d2dd0-13a9-4df6-a0d3-7a3610e8c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edb4-1863-43e1-b260-b46d4fb3b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854224-577d-4141-bd98-fcb2adac54ed}" ma:internalName="TaxCatchAll" ma:showField="CatchAllData" ma:web="feefedb4-1863-43e1-b260-b46d4fb3b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90646-4500-4D9D-A193-DC2722991971}">
  <ds:schemaRefs>
    <ds:schemaRef ds:uri="http://schemas.microsoft.com/office/2006/metadata/properties"/>
    <ds:schemaRef ds:uri="http://schemas.microsoft.com/office/infopath/2007/PartnerControls"/>
    <ds:schemaRef ds:uri="f79316fe-585a-4efe-b0a3-ef8d4a67341e"/>
    <ds:schemaRef ds:uri="feefedb4-1863-43e1-b260-b46d4fb3b6c9"/>
  </ds:schemaRefs>
</ds:datastoreItem>
</file>

<file path=customXml/itemProps2.xml><?xml version="1.0" encoding="utf-8"?>
<ds:datastoreItem xmlns:ds="http://schemas.openxmlformats.org/officeDocument/2006/customXml" ds:itemID="{D7B470DC-52D7-4A0E-93EB-ED1E41859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CC8E1-463A-4357-921C-F588E2748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316fe-585a-4efe-b0a3-ef8d4a67341e"/>
    <ds:schemaRef ds:uri="feefedb4-1863-43e1-b260-b46d4fb3b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496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 Neue</vt:lpstr>
      <vt:lpstr>Oswald</vt:lpstr>
      <vt:lpstr>Oswald Medium</vt:lpstr>
      <vt:lpstr>Office Theme</vt:lpstr>
      <vt:lpstr>Share your Student Data Privacy Challenges</vt:lpstr>
      <vt:lpstr>Student (Dis?)Trust of Institutional Data Practices</vt:lpstr>
      <vt:lpstr>Student (Dis?)Trust of Institutional Data Practices</vt:lpstr>
      <vt:lpstr>Mattermost  (OpenETC)  chat.opened.ca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Prior</dc:creator>
  <cp:lastModifiedBy>Keith Webster</cp:lastModifiedBy>
  <cp:revision>15</cp:revision>
  <dcterms:created xsi:type="dcterms:W3CDTF">2023-05-31T21:50:34Z</dcterms:created>
  <dcterms:modified xsi:type="dcterms:W3CDTF">2023-06-06T01:22:34Z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0x0101007BF619BB142AD64AB5ECD726E1ECEBE5</vt:lpwstr>
  </property>
  <property fmtid="{D5CDD505-2E9C-101B-9397-08002B2CF9AE}" pid="3" name="Order">
    <vt:r8>574900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_ColorHex">
    <vt:lpwstr/>
  </property>
  <property fmtid="{D5CDD505-2E9C-101B-9397-08002B2CF9AE}" pid="7" name="_Emoji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</Properties>
</file>