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61" r:id="rId3"/>
    <p:sldId id="262" r:id="rId4"/>
    <p:sldId id="263" r:id="rId5"/>
    <p:sldId id="264" r:id="rId6"/>
    <p:sldId id="266" r:id="rId7"/>
    <p:sldId id="258" r:id="rId8"/>
    <p:sldId id="270" r:id="rId9"/>
    <p:sldId id="265" r:id="rId10"/>
    <p:sldId id="267" r:id="rId11"/>
    <p:sldId id="276" r:id="rId12"/>
    <p:sldId id="281" r:id="rId13"/>
    <p:sldId id="268" r:id="rId14"/>
    <p:sldId id="275" r:id="rId15"/>
    <p:sldId id="272" r:id="rId16"/>
    <p:sldId id="273" r:id="rId17"/>
    <p:sldId id="269" r:id="rId18"/>
    <p:sldId id="271" r:id="rId19"/>
    <p:sldId id="278" r:id="rId20"/>
    <p:sldId id="279" r:id="rId21"/>
    <p:sldId id="280" r:id="rId22"/>
    <p:sldId id="277"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4674"/>
  </p:normalViewPr>
  <p:slideViewPr>
    <p:cSldViewPr snapToGrid="0" snapToObjects="1">
      <p:cViewPr>
        <p:scale>
          <a:sx n="112" d="100"/>
          <a:sy n="112" d="100"/>
        </p:scale>
        <p:origin x="480"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208653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3431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91702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20690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12/3/20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360248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12/3/20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2818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12/3/20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3838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6094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1536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12/3/20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2361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12/3/20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37643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12/3/20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386171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007/978-3-319-61291-1_4" TargetMode="External"/><Relationship Id="rId7" Type="http://schemas.openxmlformats.org/officeDocument/2006/relationships/hyperlink" Target="http://www.jstor.org/stable/90007882" TargetMode="External"/><Relationship Id="rId2" Type="http://schemas.openxmlformats.org/officeDocument/2006/relationships/hyperlink" Target="http://dx.doi.org/10.1037/tra0000780" TargetMode="External"/><Relationship Id="rId1" Type="http://schemas.openxmlformats.org/officeDocument/2006/relationships/slideLayout" Target="../slideLayouts/slideLayout2.xml"/><Relationship Id="rId6" Type="http://schemas.openxmlformats.org/officeDocument/2006/relationships/hyperlink" Target="http://dx.doi.org/10.1136/leader-2020-000295" TargetMode="External"/><Relationship Id="rId5" Type="http://schemas.openxmlformats.org/officeDocument/2006/relationships/hyperlink" Target="https://doi.org/10.1007/s10728-010-0163-7" TargetMode="External"/><Relationship Id="rId4" Type="http://schemas.openxmlformats.org/officeDocument/2006/relationships/hyperlink" Target="https://doi.org/10.1080/00336297.2005.1049186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B2691-1AD1-0A4E-954E-74504BB2E8A0}"/>
              </a:ext>
            </a:extLst>
          </p:cNvPr>
          <p:cNvSpPr>
            <a:spLocks noGrp="1"/>
          </p:cNvSpPr>
          <p:nvPr>
            <p:ph type="ctrTitle"/>
          </p:nvPr>
        </p:nvSpPr>
        <p:spPr/>
        <p:txBody>
          <a:bodyPr/>
          <a:lstStyle/>
          <a:p>
            <a:r>
              <a:rPr lang="en-US" dirty="0"/>
              <a:t>Care in Crisis; A Crisis of Care</a:t>
            </a:r>
          </a:p>
        </p:txBody>
      </p:sp>
      <p:sp>
        <p:nvSpPr>
          <p:cNvPr id="3" name="Subtitle 2">
            <a:extLst>
              <a:ext uri="{FF2B5EF4-FFF2-40B4-BE49-F238E27FC236}">
                <a16:creationId xmlns:a16="http://schemas.microsoft.com/office/drawing/2014/main" id="{F886D5D9-2111-6C4C-9D21-5C046AB37D22}"/>
              </a:ext>
            </a:extLst>
          </p:cNvPr>
          <p:cNvSpPr>
            <a:spLocks noGrp="1"/>
          </p:cNvSpPr>
          <p:nvPr>
            <p:ph type="subTitle" idx="1"/>
          </p:nvPr>
        </p:nvSpPr>
        <p:spPr>
          <a:xfrm>
            <a:off x="2695194" y="4352544"/>
            <a:ext cx="6801612" cy="2082980"/>
          </a:xfrm>
        </p:spPr>
        <p:txBody>
          <a:bodyPr>
            <a:normAutofit lnSpcReduction="10000"/>
          </a:bodyPr>
          <a:lstStyle/>
          <a:p>
            <a:r>
              <a:rPr lang="en-US" dirty="0"/>
              <a:t>Dr. Brenna Clarke Gray</a:t>
            </a:r>
          </a:p>
          <a:p>
            <a:r>
              <a:rPr lang="en-US" dirty="0"/>
              <a:t>Coordinator, Educational Technologies</a:t>
            </a:r>
          </a:p>
          <a:p>
            <a:r>
              <a:rPr lang="en-US" dirty="0"/>
              <a:t>Thompson Rivers University</a:t>
            </a:r>
          </a:p>
          <a:p>
            <a:endParaRPr lang="en-US" dirty="0"/>
          </a:p>
          <a:p>
            <a:r>
              <a:rPr lang="en-US" dirty="0"/>
              <a:t>Twitter: @</a:t>
            </a:r>
            <a:r>
              <a:rPr lang="en-US" dirty="0" err="1"/>
              <a:t>brennacgray</a:t>
            </a:r>
            <a:r>
              <a:rPr lang="en-US" dirty="0"/>
              <a:t> // </a:t>
            </a:r>
            <a:r>
              <a:rPr lang="en-US" dirty="0" err="1"/>
              <a:t>bgray@tru.ca</a:t>
            </a:r>
            <a:endParaRPr lang="en-US" dirty="0"/>
          </a:p>
          <a:p>
            <a:endParaRPr lang="en-US" dirty="0"/>
          </a:p>
          <a:p>
            <a:endParaRPr lang="en-US" dirty="0"/>
          </a:p>
        </p:txBody>
      </p:sp>
    </p:spTree>
    <p:extLst>
      <p:ext uri="{BB962C8B-B14F-4D97-AF65-F5344CB8AC3E}">
        <p14:creationId xmlns:p14="http://schemas.microsoft.com/office/powerpoint/2010/main" val="218520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1F1EB-A6F9-8243-9157-883B8207F8A6}"/>
              </a:ext>
            </a:extLst>
          </p:cNvPr>
          <p:cNvSpPr>
            <a:spLocks noGrp="1"/>
          </p:cNvSpPr>
          <p:nvPr>
            <p:ph type="title"/>
          </p:nvPr>
        </p:nvSpPr>
        <p:spPr/>
        <p:txBody>
          <a:bodyPr/>
          <a:lstStyle/>
          <a:p>
            <a:r>
              <a:rPr lang="en-US" dirty="0"/>
              <a:t>Ethics of care</a:t>
            </a:r>
          </a:p>
        </p:txBody>
      </p:sp>
      <p:sp>
        <p:nvSpPr>
          <p:cNvPr id="3" name="Content Placeholder 2">
            <a:extLst>
              <a:ext uri="{FF2B5EF4-FFF2-40B4-BE49-F238E27FC236}">
                <a16:creationId xmlns:a16="http://schemas.microsoft.com/office/drawing/2014/main" id="{2C9F89F8-9402-0144-9A07-3C33AD9ADCF9}"/>
              </a:ext>
            </a:extLst>
          </p:cNvPr>
          <p:cNvSpPr>
            <a:spLocks noGrp="1"/>
          </p:cNvSpPr>
          <p:nvPr>
            <p:ph idx="1"/>
          </p:nvPr>
        </p:nvSpPr>
        <p:spPr/>
        <p:txBody>
          <a:bodyPr/>
          <a:lstStyle/>
          <a:p>
            <a:pPr marL="0" indent="0">
              <a:buNone/>
            </a:pPr>
            <a:r>
              <a:rPr lang="en-CA" dirty="0"/>
              <a:t>An ethics of care is based on four key elements:</a:t>
            </a:r>
          </a:p>
          <a:p>
            <a:r>
              <a:rPr lang="en-CA" b="1" dirty="0"/>
              <a:t>Attentiveness</a:t>
            </a:r>
            <a:r>
              <a:rPr lang="en-CA" dirty="0"/>
              <a:t>: have we considered who is impacted by the choice and then listened to their needs and voice in relation to it?</a:t>
            </a:r>
          </a:p>
          <a:p>
            <a:r>
              <a:rPr lang="en-CA" b="1" dirty="0"/>
              <a:t>Responsibility</a:t>
            </a:r>
            <a:r>
              <a:rPr lang="en-CA" dirty="0"/>
              <a:t>: do we have a reason to attend to this relationship?</a:t>
            </a:r>
          </a:p>
          <a:p>
            <a:r>
              <a:rPr lang="en-CA" b="1" dirty="0"/>
              <a:t>Competence</a:t>
            </a:r>
            <a:r>
              <a:rPr lang="en-CA" dirty="0"/>
              <a:t>: can we follow through once we have heard from the people impacted?</a:t>
            </a:r>
          </a:p>
          <a:p>
            <a:r>
              <a:rPr lang="en-CA" b="1" dirty="0"/>
              <a:t>Responsiveness</a:t>
            </a:r>
            <a:r>
              <a:rPr lang="en-CA" dirty="0"/>
              <a:t>: have we provided care that responds to the needs we are supposed to be attending to (</a:t>
            </a:r>
            <a:r>
              <a:rPr lang="en-CA" dirty="0" err="1"/>
              <a:t>ie</a:t>
            </a:r>
            <a:r>
              <a:rPr lang="en-CA" dirty="0"/>
              <a:t>. whose will are we truly serving)? And how can we demonstrate this?</a:t>
            </a:r>
          </a:p>
        </p:txBody>
      </p:sp>
    </p:spTree>
    <p:extLst>
      <p:ext uri="{BB962C8B-B14F-4D97-AF65-F5344CB8AC3E}">
        <p14:creationId xmlns:p14="http://schemas.microsoft.com/office/powerpoint/2010/main" val="390257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C657744-F84D-D049-BD9C-B576A82C12CC}"/>
              </a:ext>
            </a:extLst>
          </p:cNvPr>
          <p:cNvSpPr>
            <a:spLocks noGrp="1"/>
          </p:cNvSpPr>
          <p:nvPr>
            <p:ph type="title"/>
          </p:nvPr>
        </p:nvSpPr>
        <p:spPr>
          <a:xfrm>
            <a:off x="804673" y="704395"/>
            <a:ext cx="4486656" cy="1141497"/>
          </a:xfrm>
        </p:spPr>
        <p:txBody>
          <a:bodyPr/>
          <a:lstStyle/>
          <a:p>
            <a:r>
              <a:rPr lang="en-US" dirty="0"/>
              <a:t>EdTech and</a:t>
            </a:r>
            <a:br>
              <a:rPr lang="en-US" dirty="0"/>
            </a:br>
            <a:r>
              <a:rPr lang="en-US" dirty="0"/>
              <a:t>Failed / Misapplied Care</a:t>
            </a:r>
          </a:p>
        </p:txBody>
      </p:sp>
      <p:pic>
        <p:nvPicPr>
          <p:cNvPr id="8" name="Content Placeholder 7">
            <a:extLst>
              <a:ext uri="{FF2B5EF4-FFF2-40B4-BE49-F238E27FC236}">
                <a16:creationId xmlns:a16="http://schemas.microsoft.com/office/drawing/2014/main" id="{21A2B129-F84B-A347-B718-2642ABE789B4}"/>
              </a:ext>
            </a:extLst>
          </p:cNvPr>
          <p:cNvPicPr>
            <a:picLocks noGrp="1" noChangeAspect="1"/>
          </p:cNvPicPr>
          <p:nvPr>
            <p:ph idx="1"/>
          </p:nvPr>
        </p:nvPicPr>
        <p:blipFill>
          <a:blip r:embed="rId2"/>
          <a:stretch>
            <a:fillRect/>
          </a:stretch>
        </p:blipFill>
        <p:spPr>
          <a:xfrm>
            <a:off x="6900671" y="0"/>
            <a:ext cx="4486656" cy="6783825"/>
          </a:xfrm>
        </p:spPr>
      </p:pic>
      <p:sp>
        <p:nvSpPr>
          <p:cNvPr id="10" name="Text Placeholder 9">
            <a:extLst>
              <a:ext uri="{FF2B5EF4-FFF2-40B4-BE49-F238E27FC236}">
                <a16:creationId xmlns:a16="http://schemas.microsoft.com/office/drawing/2014/main" id="{F6C7E97F-F05C-FE4E-BC6E-0AE7ADBB5D2F}"/>
              </a:ext>
            </a:extLst>
          </p:cNvPr>
          <p:cNvSpPr>
            <a:spLocks noGrp="1"/>
          </p:cNvSpPr>
          <p:nvPr>
            <p:ph type="body" sz="half" idx="2"/>
          </p:nvPr>
        </p:nvSpPr>
        <p:spPr>
          <a:xfrm>
            <a:off x="804673" y="2095017"/>
            <a:ext cx="4486656" cy="4058587"/>
          </a:xfrm>
        </p:spPr>
        <p:txBody>
          <a:bodyPr>
            <a:normAutofit/>
          </a:bodyPr>
          <a:lstStyle/>
          <a:p>
            <a:pPr algn="l"/>
            <a:r>
              <a:rPr lang="en-US" sz="2000" dirty="0"/>
              <a:t>It seems to me that often when we see the most egregious failings of educational technologies, we are seeing failures -- or misapplications – of care. </a:t>
            </a:r>
          </a:p>
          <a:p>
            <a:pPr algn="l"/>
            <a:r>
              <a:rPr lang="en-US" sz="2000" dirty="0"/>
              <a:t>What would the work of sourcing new digital tools look like if we </a:t>
            </a:r>
            <a:r>
              <a:rPr lang="en-US" sz="2000" dirty="0" err="1"/>
              <a:t>centred</a:t>
            </a:r>
            <a:r>
              <a:rPr lang="en-US" sz="2000" dirty="0"/>
              <a:t> the ethics of care framework at every stage of selection and implementation? Would e-proctoring tools and homework systems – at least in their current iterations – ever see the light of day?</a:t>
            </a:r>
          </a:p>
        </p:txBody>
      </p:sp>
    </p:spTree>
    <p:extLst>
      <p:ext uri="{BB962C8B-B14F-4D97-AF65-F5344CB8AC3E}">
        <p14:creationId xmlns:p14="http://schemas.microsoft.com/office/powerpoint/2010/main" val="2061894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0EF8E0-714C-FD42-8629-478C07EFAE0A}"/>
              </a:ext>
            </a:extLst>
          </p:cNvPr>
          <p:cNvSpPr>
            <a:spLocks noGrp="1"/>
          </p:cNvSpPr>
          <p:nvPr>
            <p:ph type="title"/>
          </p:nvPr>
        </p:nvSpPr>
        <p:spPr/>
        <p:txBody>
          <a:bodyPr/>
          <a:lstStyle/>
          <a:p>
            <a:r>
              <a:rPr lang="en-US" dirty="0"/>
              <a:t>Whose </a:t>
            </a:r>
            <a:r>
              <a:rPr lang="en-US" dirty="0" err="1"/>
              <a:t>Labour</a:t>
            </a:r>
            <a:r>
              <a:rPr lang="en-US" dirty="0"/>
              <a:t> is Care?</a:t>
            </a:r>
          </a:p>
        </p:txBody>
      </p:sp>
      <p:sp>
        <p:nvSpPr>
          <p:cNvPr id="6" name="Content Placeholder 5">
            <a:extLst>
              <a:ext uri="{FF2B5EF4-FFF2-40B4-BE49-F238E27FC236}">
                <a16:creationId xmlns:a16="http://schemas.microsoft.com/office/drawing/2014/main" id="{F8FDE4F7-A20C-A147-8DDA-4BDFBDAAB009}"/>
              </a:ext>
            </a:extLst>
          </p:cNvPr>
          <p:cNvSpPr>
            <a:spLocks noGrp="1"/>
          </p:cNvSpPr>
          <p:nvPr>
            <p:ph idx="1"/>
          </p:nvPr>
        </p:nvSpPr>
        <p:spPr/>
        <p:txBody>
          <a:bodyPr/>
          <a:lstStyle/>
          <a:p>
            <a:r>
              <a:rPr lang="en-US" dirty="0"/>
              <a:t>We know that care work, like service work, within an institution is disproportionately undertaken by marginalized folks: Black, Indigenous, </a:t>
            </a:r>
            <a:r>
              <a:rPr lang="en-US" dirty="0" err="1"/>
              <a:t>PoC</a:t>
            </a:r>
            <a:r>
              <a:rPr lang="en-US" dirty="0"/>
              <a:t>, disabled, queer-identifying staff and faculty do the bulk of this work. This </a:t>
            </a:r>
            <a:r>
              <a:rPr lang="en-US" dirty="0" err="1"/>
              <a:t>labour</a:t>
            </a:r>
            <a:r>
              <a:rPr lang="en-US" dirty="0"/>
              <a:t> is also highly feminized.</a:t>
            </a:r>
          </a:p>
          <a:p>
            <a:r>
              <a:rPr lang="en-US" dirty="0"/>
              <a:t>When we devalue pastoral care, service, mentorship, etc., we are devaluing the work of already marginalized members of our community; likewise, when the burdens of care increase on campuses, they increase for these people first.</a:t>
            </a:r>
          </a:p>
        </p:txBody>
      </p:sp>
    </p:spTree>
    <p:extLst>
      <p:ext uri="{BB962C8B-B14F-4D97-AF65-F5344CB8AC3E}">
        <p14:creationId xmlns:p14="http://schemas.microsoft.com/office/powerpoint/2010/main" val="47337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A7CDD-177E-E14C-BB98-F4F24A037805}"/>
              </a:ext>
            </a:extLst>
          </p:cNvPr>
          <p:cNvSpPr>
            <a:spLocks noGrp="1"/>
          </p:cNvSpPr>
          <p:nvPr>
            <p:ph type="title"/>
          </p:nvPr>
        </p:nvSpPr>
        <p:spPr/>
        <p:txBody>
          <a:bodyPr/>
          <a:lstStyle/>
          <a:p>
            <a:r>
              <a:rPr lang="en-US" dirty="0"/>
              <a:t>The Tricky Truth About Care</a:t>
            </a:r>
          </a:p>
        </p:txBody>
      </p:sp>
      <p:sp>
        <p:nvSpPr>
          <p:cNvPr id="3" name="Content Placeholder 2">
            <a:extLst>
              <a:ext uri="{FF2B5EF4-FFF2-40B4-BE49-F238E27FC236}">
                <a16:creationId xmlns:a16="http://schemas.microsoft.com/office/drawing/2014/main" id="{C5B1EE11-5E4D-974D-9587-81184E9C9449}"/>
              </a:ext>
            </a:extLst>
          </p:cNvPr>
          <p:cNvSpPr>
            <a:spLocks noGrp="1"/>
          </p:cNvSpPr>
          <p:nvPr>
            <p:ph idx="1"/>
          </p:nvPr>
        </p:nvSpPr>
        <p:spPr/>
        <p:txBody>
          <a:bodyPr/>
          <a:lstStyle/>
          <a:p>
            <a:r>
              <a:rPr lang="en-US" dirty="0"/>
              <a:t>Care is strategically useful to the institution to cultivate on the micro level, between individuals; consider how much institutional marketing in the pandemic hinged on celebrating the efforts of individual instructors and their efforts.</a:t>
            </a:r>
          </a:p>
          <a:p>
            <a:r>
              <a:rPr lang="en-US" dirty="0"/>
              <a:t>If individuals are enacting care, the institution can remain relatively indifferent to necessary structural changes.</a:t>
            </a:r>
          </a:p>
          <a:p>
            <a:r>
              <a:rPr lang="en-US" dirty="0"/>
              <a:t>But care ultimately fails on the macro level when it isn’t supported by institutional structures (</a:t>
            </a:r>
            <a:r>
              <a:rPr lang="en-US" dirty="0" err="1"/>
              <a:t>eg.</a:t>
            </a:r>
            <a:r>
              <a:rPr lang="en-US" dirty="0"/>
              <a:t> an understaffed support unit).</a:t>
            </a:r>
          </a:p>
          <a:p>
            <a:r>
              <a:rPr lang="en-US" b="1" dirty="0"/>
              <a:t>Care cannot be extracted in perpetuity.</a:t>
            </a:r>
          </a:p>
        </p:txBody>
      </p:sp>
    </p:spTree>
    <p:extLst>
      <p:ext uri="{BB962C8B-B14F-4D97-AF65-F5344CB8AC3E}">
        <p14:creationId xmlns:p14="http://schemas.microsoft.com/office/powerpoint/2010/main" val="826620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E4F2A-E7D8-3B4B-B078-38F893975150}"/>
              </a:ext>
            </a:extLst>
          </p:cNvPr>
          <p:cNvSpPr>
            <a:spLocks noGrp="1"/>
          </p:cNvSpPr>
          <p:nvPr>
            <p:ph type="title"/>
          </p:nvPr>
        </p:nvSpPr>
        <p:spPr/>
        <p:txBody>
          <a:bodyPr/>
          <a:lstStyle/>
          <a:p>
            <a:r>
              <a:rPr lang="en-US" dirty="0"/>
              <a:t>Moral Injury (or Moral Stress)</a:t>
            </a:r>
          </a:p>
        </p:txBody>
      </p:sp>
      <p:sp>
        <p:nvSpPr>
          <p:cNvPr id="3" name="Content Placeholder 2">
            <a:extLst>
              <a:ext uri="{FF2B5EF4-FFF2-40B4-BE49-F238E27FC236}">
                <a16:creationId xmlns:a16="http://schemas.microsoft.com/office/drawing/2014/main" id="{31E33805-4171-5A46-BDC9-C36503715AB5}"/>
              </a:ext>
            </a:extLst>
          </p:cNvPr>
          <p:cNvSpPr>
            <a:spLocks noGrp="1"/>
          </p:cNvSpPr>
          <p:nvPr>
            <p:ph idx="1"/>
          </p:nvPr>
        </p:nvSpPr>
        <p:spPr/>
        <p:txBody>
          <a:bodyPr>
            <a:normAutofit lnSpcReduction="10000"/>
          </a:bodyPr>
          <a:lstStyle/>
          <a:p>
            <a:r>
              <a:rPr lang="en-US" dirty="0"/>
              <a:t>As I think through my experiences of the pandemic, and my relationship to the institution, I am increasingly interested in a moral-philosophical re-reading of the notion of a moral injury.</a:t>
            </a:r>
          </a:p>
          <a:p>
            <a:r>
              <a:rPr lang="en-US" dirty="0"/>
              <a:t>Moral injury is caused when we transgress our own personal morals or ethics in order to serve something/one else; originally conceptualized specifically as a wartime trauma, it has been applied to health care workers in the pandemic.</a:t>
            </a:r>
          </a:p>
          <a:p>
            <a:endParaRPr lang="en-US" dirty="0"/>
          </a:p>
          <a:p>
            <a:r>
              <a:rPr lang="en-US" dirty="0"/>
              <a:t>When our care is repurposed to prop up the very systems the ethics behind it would seek to strike down – when our care enables institutional inaction – is moral stress, if not injury, almost inevitable?</a:t>
            </a:r>
          </a:p>
        </p:txBody>
      </p:sp>
    </p:spTree>
    <p:extLst>
      <p:ext uri="{BB962C8B-B14F-4D97-AF65-F5344CB8AC3E}">
        <p14:creationId xmlns:p14="http://schemas.microsoft.com/office/powerpoint/2010/main" val="372744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CD29-958C-9543-B92B-FC7031EE0098}"/>
              </a:ext>
            </a:extLst>
          </p:cNvPr>
          <p:cNvSpPr>
            <a:spLocks noGrp="1"/>
          </p:cNvSpPr>
          <p:nvPr>
            <p:ph type="title"/>
          </p:nvPr>
        </p:nvSpPr>
        <p:spPr/>
        <p:txBody>
          <a:bodyPr>
            <a:noAutofit/>
          </a:bodyPr>
          <a:lstStyle/>
          <a:p>
            <a:r>
              <a:rPr lang="en-US" sz="2400" dirty="0"/>
              <a:t>Hannah McGregor, in </a:t>
            </a:r>
            <a:r>
              <a:rPr lang="en-US" sz="2400" i="1" dirty="0"/>
              <a:t>Hook &amp; Eye</a:t>
            </a:r>
            <a:r>
              <a:rPr lang="en-US" sz="2400" dirty="0"/>
              <a:t>:</a:t>
            </a:r>
            <a:br>
              <a:rPr lang="en-US" sz="2400" i="1" dirty="0"/>
            </a:br>
            <a:r>
              <a:rPr lang="en-US" sz="2400" dirty="0"/>
              <a:t>“What are we talking about when we talk about care”</a:t>
            </a:r>
          </a:p>
        </p:txBody>
      </p:sp>
      <p:sp>
        <p:nvSpPr>
          <p:cNvPr id="3" name="Content Placeholder 2">
            <a:extLst>
              <a:ext uri="{FF2B5EF4-FFF2-40B4-BE49-F238E27FC236}">
                <a16:creationId xmlns:a16="http://schemas.microsoft.com/office/drawing/2014/main" id="{D0BA78AD-C3E1-164D-BA82-D1B544F0377B}"/>
              </a:ext>
            </a:extLst>
          </p:cNvPr>
          <p:cNvSpPr>
            <a:spLocks noGrp="1"/>
          </p:cNvSpPr>
          <p:nvPr>
            <p:ph idx="1"/>
          </p:nvPr>
        </p:nvSpPr>
        <p:spPr/>
        <p:txBody>
          <a:bodyPr>
            <a:normAutofit fontScale="92500" lnSpcReduction="10000"/>
          </a:bodyPr>
          <a:lstStyle/>
          <a:p>
            <a:pPr marL="0" indent="0">
              <a:buNone/>
            </a:pPr>
            <a:r>
              <a:rPr lang="en-US" sz="2400" dirty="0"/>
              <a:t>“</a:t>
            </a:r>
            <a:r>
              <a:rPr lang="en-CA" sz="2400" dirty="0"/>
              <a:t>We might also ask: who does the burden of care fall on, and how might a depoliticized call for empathy be </a:t>
            </a:r>
            <a:r>
              <a:rPr lang="en-CA" sz="2400" dirty="0" err="1"/>
              <a:t>invisibilizing</a:t>
            </a:r>
            <a:r>
              <a:rPr lang="en-CA" sz="2400" dirty="0"/>
              <a:t> the very real inequities this crisis lays bare, particularly the urgency of the many forms of underpaid, precarious, and often gendered and racialized front-line work, and care work, that has been declared urgent and essential? Is our care being leveraged to ensure that the university maintains its institutional and imaginative force in the midst of this crisis, rather than being exposed as a site of neoliberal profiteering?”</a:t>
            </a:r>
            <a:endParaRPr lang="en-US" sz="2400" dirty="0"/>
          </a:p>
        </p:txBody>
      </p:sp>
    </p:spTree>
    <p:extLst>
      <p:ext uri="{BB962C8B-B14F-4D97-AF65-F5344CB8AC3E}">
        <p14:creationId xmlns:p14="http://schemas.microsoft.com/office/powerpoint/2010/main" val="28215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C25F-45A6-134D-98CE-15AE0D72E707}"/>
              </a:ext>
            </a:extLst>
          </p:cNvPr>
          <p:cNvSpPr>
            <a:spLocks noGrp="1"/>
          </p:cNvSpPr>
          <p:nvPr>
            <p:ph type="title"/>
          </p:nvPr>
        </p:nvSpPr>
        <p:spPr/>
        <p:txBody>
          <a:bodyPr>
            <a:noAutofit/>
          </a:bodyPr>
          <a:lstStyle/>
          <a:p>
            <a:r>
              <a:rPr lang="en-US" sz="2400" dirty="0"/>
              <a:t>Me, Responding in </a:t>
            </a:r>
            <a:r>
              <a:rPr lang="en-US" sz="2400" i="1" dirty="0"/>
              <a:t>Hook &amp; Eye</a:t>
            </a:r>
            <a:r>
              <a:rPr lang="en-US" sz="2400" dirty="0"/>
              <a:t>:</a:t>
            </a:r>
            <a:br>
              <a:rPr lang="en-US" sz="2400" i="1" dirty="0"/>
            </a:br>
            <a:r>
              <a:rPr lang="en-US" sz="2400" dirty="0"/>
              <a:t>“Pedagogy of the So Stressed: Pivoting to Digital With an Ethic of Care”</a:t>
            </a:r>
          </a:p>
        </p:txBody>
      </p:sp>
      <p:sp>
        <p:nvSpPr>
          <p:cNvPr id="3" name="Content Placeholder 2">
            <a:extLst>
              <a:ext uri="{FF2B5EF4-FFF2-40B4-BE49-F238E27FC236}">
                <a16:creationId xmlns:a16="http://schemas.microsoft.com/office/drawing/2014/main" id="{BEBFB7B5-0732-D148-838A-0F036D93B294}"/>
              </a:ext>
            </a:extLst>
          </p:cNvPr>
          <p:cNvSpPr>
            <a:spLocks noGrp="1"/>
          </p:cNvSpPr>
          <p:nvPr>
            <p:ph idx="1"/>
          </p:nvPr>
        </p:nvSpPr>
        <p:spPr/>
        <p:txBody>
          <a:bodyPr>
            <a:normAutofit lnSpcReduction="10000"/>
          </a:bodyPr>
          <a:lstStyle/>
          <a:p>
            <a:pPr marL="0" indent="0">
              <a:buNone/>
            </a:pPr>
            <a:r>
              <a:rPr lang="en-US" sz="2400" dirty="0"/>
              <a:t>“</a:t>
            </a:r>
            <a:r>
              <a:rPr lang="en-CA" sz="2400" dirty="0"/>
              <a:t>But this work of mine is still urgent. It is urgent because we have no evidence that the institution, left to its own devices, will enact an ethic of care without the individuals who take on the labour.  And the people left in the wreckage are real people. So then what? I am really asking. Because until I figure it out, I am trapped between an intellectual awareness of my own exploitation (I can’t go on) and an emotional need to enact care on behalf of those who are owed it from an institution that cannot pay its debts (I’ll go on).”</a:t>
            </a:r>
            <a:endParaRPr lang="en-US" sz="2400" dirty="0"/>
          </a:p>
        </p:txBody>
      </p:sp>
    </p:spTree>
    <p:extLst>
      <p:ext uri="{BB962C8B-B14F-4D97-AF65-F5344CB8AC3E}">
        <p14:creationId xmlns:p14="http://schemas.microsoft.com/office/powerpoint/2010/main" val="2762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49AB-7B68-C54B-9D27-7104D7D48AED}"/>
              </a:ext>
            </a:extLst>
          </p:cNvPr>
          <p:cNvSpPr>
            <a:spLocks noGrp="1"/>
          </p:cNvSpPr>
          <p:nvPr>
            <p:ph type="title"/>
          </p:nvPr>
        </p:nvSpPr>
        <p:spPr/>
        <p:txBody>
          <a:bodyPr/>
          <a:lstStyle/>
          <a:p>
            <a:r>
              <a:rPr lang="en-US" dirty="0"/>
              <a:t>Hard Lessons</a:t>
            </a:r>
          </a:p>
        </p:txBody>
      </p:sp>
      <p:pic>
        <p:nvPicPr>
          <p:cNvPr id="6" name="Content Placeholder 5">
            <a:extLst>
              <a:ext uri="{FF2B5EF4-FFF2-40B4-BE49-F238E27FC236}">
                <a16:creationId xmlns:a16="http://schemas.microsoft.com/office/drawing/2014/main" id="{A499635F-9706-4042-A40E-D47B17CAA9ED}"/>
              </a:ext>
            </a:extLst>
          </p:cNvPr>
          <p:cNvPicPr>
            <a:picLocks noGrp="1" noChangeAspect="1"/>
          </p:cNvPicPr>
          <p:nvPr>
            <p:ph sz="half" idx="1"/>
          </p:nvPr>
        </p:nvPicPr>
        <p:blipFill>
          <a:blip r:embed="rId2"/>
          <a:stretch>
            <a:fillRect/>
          </a:stretch>
        </p:blipFill>
        <p:spPr>
          <a:xfrm>
            <a:off x="1880067" y="2294180"/>
            <a:ext cx="3770961" cy="4215934"/>
          </a:xfrm>
        </p:spPr>
      </p:pic>
      <p:pic>
        <p:nvPicPr>
          <p:cNvPr id="8" name="Content Placeholder 7">
            <a:extLst>
              <a:ext uri="{FF2B5EF4-FFF2-40B4-BE49-F238E27FC236}">
                <a16:creationId xmlns:a16="http://schemas.microsoft.com/office/drawing/2014/main" id="{30D386E4-C9AA-8240-A78F-2B20EADC501A}"/>
              </a:ext>
            </a:extLst>
          </p:cNvPr>
          <p:cNvPicPr>
            <a:picLocks noGrp="1" noChangeAspect="1"/>
          </p:cNvPicPr>
          <p:nvPr>
            <p:ph sz="half" idx="2"/>
          </p:nvPr>
        </p:nvPicPr>
        <p:blipFill>
          <a:blip r:embed="rId3"/>
          <a:stretch>
            <a:fillRect/>
          </a:stretch>
        </p:blipFill>
        <p:spPr>
          <a:xfrm>
            <a:off x="6096000" y="2294180"/>
            <a:ext cx="4215934" cy="4215934"/>
          </a:xfrm>
        </p:spPr>
      </p:pic>
    </p:spTree>
    <p:extLst>
      <p:ext uri="{BB962C8B-B14F-4D97-AF65-F5344CB8AC3E}">
        <p14:creationId xmlns:p14="http://schemas.microsoft.com/office/powerpoint/2010/main" val="2047926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374-8A1F-6D40-861D-5D8847715BFE}"/>
              </a:ext>
            </a:extLst>
          </p:cNvPr>
          <p:cNvSpPr>
            <a:spLocks noGrp="1"/>
          </p:cNvSpPr>
          <p:nvPr>
            <p:ph type="title"/>
          </p:nvPr>
        </p:nvSpPr>
        <p:spPr/>
        <p:txBody>
          <a:bodyPr/>
          <a:lstStyle/>
          <a:p>
            <a:r>
              <a:rPr lang="en-US" dirty="0"/>
              <a:t>So what’s Next?:</a:t>
            </a:r>
            <a:br>
              <a:rPr lang="en-US" dirty="0"/>
            </a:br>
            <a:r>
              <a:rPr lang="en-US" dirty="0"/>
              <a:t>Or, Why I can’t Just Let It Break</a:t>
            </a:r>
          </a:p>
        </p:txBody>
      </p:sp>
      <p:sp>
        <p:nvSpPr>
          <p:cNvPr id="5" name="Content Placeholder 4">
            <a:extLst>
              <a:ext uri="{FF2B5EF4-FFF2-40B4-BE49-F238E27FC236}">
                <a16:creationId xmlns:a16="http://schemas.microsoft.com/office/drawing/2014/main" id="{C582D811-C5D4-0F43-AF3E-D70F5A202908}"/>
              </a:ext>
            </a:extLst>
          </p:cNvPr>
          <p:cNvSpPr>
            <a:spLocks noGrp="1"/>
          </p:cNvSpPr>
          <p:nvPr>
            <p:ph idx="1"/>
          </p:nvPr>
        </p:nvSpPr>
        <p:spPr/>
        <p:txBody>
          <a:bodyPr/>
          <a:lstStyle/>
          <a:p>
            <a:r>
              <a:rPr lang="en-US" dirty="0"/>
              <a:t>Whether we serve faculty or students, support roles within institutions are in part controlled by a sense of obligation, and as our units are increasingly scaled back, there is less guarantee that someone else can pick up the slack.</a:t>
            </a:r>
          </a:p>
          <a:p>
            <a:r>
              <a:rPr lang="en-US" dirty="0"/>
              <a:t>Considering who that </a:t>
            </a:r>
            <a:r>
              <a:rPr lang="en-US" dirty="0" err="1"/>
              <a:t>labour</a:t>
            </a:r>
            <a:r>
              <a:rPr lang="en-US" dirty="0"/>
              <a:t> will be downloaded to, or who will slip through the cracks if it downloads to no one, can keep us trapped in a cycle that leads to burnout.</a:t>
            </a:r>
          </a:p>
          <a:p>
            <a:r>
              <a:rPr lang="en-US" dirty="0"/>
              <a:t>The situation is not dramatically different for classroom instructors, especially those with large teaching loads.</a:t>
            </a:r>
          </a:p>
        </p:txBody>
      </p:sp>
    </p:spTree>
    <p:extLst>
      <p:ext uri="{BB962C8B-B14F-4D97-AF65-F5344CB8AC3E}">
        <p14:creationId xmlns:p14="http://schemas.microsoft.com/office/powerpoint/2010/main" val="984019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374-8A1F-6D40-861D-5D8847715BFE}"/>
              </a:ext>
            </a:extLst>
          </p:cNvPr>
          <p:cNvSpPr>
            <a:spLocks noGrp="1"/>
          </p:cNvSpPr>
          <p:nvPr>
            <p:ph type="title"/>
          </p:nvPr>
        </p:nvSpPr>
        <p:spPr/>
        <p:txBody>
          <a:bodyPr/>
          <a:lstStyle/>
          <a:p>
            <a:r>
              <a:rPr lang="en-US" dirty="0"/>
              <a:t>Moral Repair</a:t>
            </a:r>
          </a:p>
        </p:txBody>
      </p:sp>
      <p:sp>
        <p:nvSpPr>
          <p:cNvPr id="5" name="Content Placeholder 4">
            <a:extLst>
              <a:ext uri="{FF2B5EF4-FFF2-40B4-BE49-F238E27FC236}">
                <a16:creationId xmlns:a16="http://schemas.microsoft.com/office/drawing/2014/main" id="{C582D811-C5D4-0F43-AF3E-D70F5A202908}"/>
              </a:ext>
            </a:extLst>
          </p:cNvPr>
          <p:cNvSpPr>
            <a:spLocks noGrp="1"/>
          </p:cNvSpPr>
          <p:nvPr>
            <p:ph idx="1"/>
          </p:nvPr>
        </p:nvSpPr>
        <p:spPr/>
        <p:txBody>
          <a:bodyPr>
            <a:normAutofit lnSpcReduction="10000"/>
          </a:bodyPr>
          <a:lstStyle/>
          <a:p>
            <a:r>
              <a:rPr lang="en-US" dirty="0"/>
              <a:t>Suzanne Shale posits several steps to achieving “moral repair,” but key among them is institutions taking responsibility for harm:</a:t>
            </a:r>
          </a:p>
          <a:p>
            <a:pPr marL="228600" lvl="1" indent="0">
              <a:buNone/>
            </a:pPr>
            <a:r>
              <a:rPr lang="en-US" dirty="0"/>
              <a:t>	</a:t>
            </a:r>
            <a:r>
              <a:rPr lang="en-CA" u="sng" dirty="0"/>
              <a:t>Acknowledging responsibility</a:t>
            </a:r>
            <a:r>
              <a:rPr lang="en-CA" dirty="0"/>
              <a:t>. Moral repair requires that those who are truly 	responsible for something acknowledge that responsibility. This is not the same 	as laying blame. In acknowledging responsibility, the person or institution 	recognises that others have placed reliance on them and have been let down. 	Acknowledging responsibility reinforces the view that the norms are valid, and it 	is reasonable to rely on them.</a:t>
            </a:r>
            <a:endParaRPr lang="en-US" dirty="0"/>
          </a:p>
          <a:p>
            <a:r>
              <a:rPr lang="en-US" dirty="0"/>
              <a:t>I wonder, often, if our relationship to the institution as a structure can allow for this kind of repair to take place.</a:t>
            </a:r>
          </a:p>
          <a:p>
            <a:r>
              <a:rPr lang="en-US" dirty="0"/>
              <a:t>What is the institution’s </a:t>
            </a:r>
            <a:r>
              <a:rPr lang="en-US" i="1" dirty="0"/>
              <a:t>duty of care</a:t>
            </a:r>
            <a:r>
              <a:rPr lang="en-US" dirty="0"/>
              <a:t> to the caretakers?</a:t>
            </a:r>
            <a:endParaRPr lang="en-CA" dirty="0"/>
          </a:p>
        </p:txBody>
      </p:sp>
    </p:spTree>
    <p:extLst>
      <p:ext uri="{BB962C8B-B14F-4D97-AF65-F5344CB8AC3E}">
        <p14:creationId xmlns:p14="http://schemas.microsoft.com/office/powerpoint/2010/main" val="66692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E937-85FC-4040-97DD-F1E2A88D15AD}"/>
              </a:ext>
            </a:extLst>
          </p:cNvPr>
          <p:cNvSpPr>
            <a:spLocks noGrp="1"/>
          </p:cNvSpPr>
          <p:nvPr>
            <p:ph type="title"/>
          </p:nvPr>
        </p:nvSpPr>
        <p:spPr/>
        <p:txBody>
          <a:bodyPr/>
          <a:lstStyle/>
          <a:p>
            <a:r>
              <a:rPr lang="en-US" dirty="0"/>
              <a:t>Territorial Acknowledgement</a:t>
            </a:r>
          </a:p>
        </p:txBody>
      </p:sp>
      <p:sp>
        <p:nvSpPr>
          <p:cNvPr id="3" name="Content Placeholder 2">
            <a:extLst>
              <a:ext uri="{FF2B5EF4-FFF2-40B4-BE49-F238E27FC236}">
                <a16:creationId xmlns:a16="http://schemas.microsoft.com/office/drawing/2014/main" id="{BEEC55ED-FE24-B44B-BFA5-96E1AA5AFA9E}"/>
              </a:ext>
            </a:extLst>
          </p:cNvPr>
          <p:cNvSpPr>
            <a:spLocks noGrp="1"/>
          </p:cNvSpPr>
          <p:nvPr>
            <p:ph idx="1"/>
          </p:nvPr>
        </p:nvSpPr>
        <p:spPr/>
        <p:txBody>
          <a:bodyPr>
            <a:normAutofit fontScale="92500" lnSpcReduction="10000"/>
          </a:bodyPr>
          <a:lstStyle/>
          <a:p>
            <a:pPr marL="0" indent="0">
              <a:buNone/>
            </a:pPr>
            <a:r>
              <a:rPr lang="en-US" sz="2800" dirty="0"/>
              <a:t>I join you today from my home near </a:t>
            </a:r>
            <a:r>
              <a:rPr lang="en-CA" sz="2800" dirty="0"/>
              <a:t>the Kamloops campus of Thompson Rivers University, which is located on the </a:t>
            </a:r>
            <a:r>
              <a:rPr lang="en-CA" sz="2800" dirty="0" err="1"/>
              <a:t>Tk’emlups</a:t>
            </a:r>
            <a:r>
              <a:rPr lang="en-CA" sz="2800" dirty="0"/>
              <a:t> </a:t>
            </a:r>
            <a:r>
              <a:rPr lang="en-CA" sz="2800" dirty="0" err="1"/>
              <a:t>te</a:t>
            </a:r>
            <a:r>
              <a:rPr lang="en-CA" sz="2800" dirty="0"/>
              <a:t> Secwepemc territory within the unceded traditional lands of </a:t>
            </a:r>
            <a:r>
              <a:rPr lang="en-CA" sz="2800" dirty="0" err="1"/>
              <a:t>Secwepemcúl’ecw</a:t>
            </a:r>
            <a:r>
              <a:rPr lang="en-CA" sz="2800" dirty="0"/>
              <a:t> (Secwepemc Nation). Learning – and caring – has taken place on these lands since time immemorial.</a:t>
            </a:r>
            <a:r>
              <a:rPr lang="en-US" sz="2800" dirty="0"/>
              <a:t> </a:t>
            </a:r>
          </a:p>
          <a:p>
            <a:pPr marL="0" indent="0">
              <a:buNone/>
            </a:pPr>
            <a:r>
              <a:rPr lang="en-US" sz="2800" dirty="0"/>
              <a:t>I invite you to share the territory from which you join our conversation today in the public chat.</a:t>
            </a:r>
          </a:p>
        </p:txBody>
      </p:sp>
    </p:spTree>
    <p:extLst>
      <p:ext uri="{BB962C8B-B14F-4D97-AF65-F5344CB8AC3E}">
        <p14:creationId xmlns:p14="http://schemas.microsoft.com/office/powerpoint/2010/main" val="2912566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D8AB-424D-0741-A3CE-E33293444E17}"/>
              </a:ext>
            </a:extLst>
          </p:cNvPr>
          <p:cNvSpPr>
            <a:spLocks noGrp="1"/>
          </p:cNvSpPr>
          <p:nvPr>
            <p:ph type="title"/>
          </p:nvPr>
        </p:nvSpPr>
        <p:spPr/>
        <p:txBody>
          <a:bodyPr/>
          <a:lstStyle/>
          <a:p>
            <a:r>
              <a:rPr lang="en-US" dirty="0"/>
              <a:t>I have very few answers here,</a:t>
            </a:r>
            <a:br>
              <a:rPr lang="en-US" dirty="0"/>
            </a:br>
            <a:r>
              <a:rPr lang="en-US" dirty="0"/>
              <a:t>And my Faith is Slipping</a:t>
            </a:r>
          </a:p>
        </p:txBody>
      </p:sp>
      <p:sp>
        <p:nvSpPr>
          <p:cNvPr id="3" name="Content Placeholder 2">
            <a:extLst>
              <a:ext uri="{FF2B5EF4-FFF2-40B4-BE49-F238E27FC236}">
                <a16:creationId xmlns:a16="http://schemas.microsoft.com/office/drawing/2014/main" id="{66CFC69D-9BAA-9E48-AE63-2B868838FA5B}"/>
              </a:ext>
            </a:extLst>
          </p:cNvPr>
          <p:cNvSpPr>
            <a:spLocks noGrp="1"/>
          </p:cNvSpPr>
          <p:nvPr>
            <p:ph idx="1"/>
          </p:nvPr>
        </p:nvSpPr>
        <p:spPr/>
        <p:txBody>
          <a:bodyPr/>
          <a:lstStyle/>
          <a:p>
            <a:r>
              <a:rPr lang="en-US" dirty="0"/>
              <a:t>Too often, we frame these issues as problems of the individual: set better boundaries; attend more mental health webinars.</a:t>
            </a:r>
          </a:p>
          <a:p>
            <a:r>
              <a:rPr lang="en-US" dirty="0"/>
              <a:t>But if </a:t>
            </a:r>
            <a:r>
              <a:rPr lang="en-US" i="1" dirty="0"/>
              <a:t>moral stress</a:t>
            </a:r>
            <a:r>
              <a:rPr lang="en-US" dirty="0"/>
              <a:t> is what we’re experiencing, </a:t>
            </a:r>
            <a:r>
              <a:rPr lang="en-US" i="1" dirty="0"/>
              <a:t>moral repair</a:t>
            </a:r>
            <a:r>
              <a:rPr lang="en-US" dirty="0"/>
              <a:t> requires an acknowledgement of the systemic pressures that cause the stress in the first place; our mental health relies not on personal best practices, but structural change.</a:t>
            </a:r>
          </a:p>
          <a:p>
            <a:r>
              <a:rPr lang="en-US" dirty="0"/>
              <a:t>Pressures and overwork right now are, </a:t>
            </a:r>
            <a:r>
              <a:rPr lang="en-US" b="1" dirty="0"/>
              <a:t>sector-wide</a:t>
            </a:r>
            <a:r>
              <a:rPr lang="en-US" dirty="0"/>
              <a:t>, leading to lapses in governance, disaster capitalist approaches to reorganizations and restructurings, and poor pedagogical choices.</a:t>
            </a:r>
          </a:p>
        </p:txBody>
      </p:sp>
    </p:spTree>
    <p:extLst>
      <p:ext uri="{BB962C8B-B14F-4D97-AF65-F5344CB8AC3E}">
        <p14:creationId xmlns:p14="http://schemas.microsoft.com/office/powerpoint/2010/main" val="1272513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83903-3144-C447-BA0D-C008BE2AB1A9}"/>
              </a:ext>
            </a:extLst>
          </p:cNvPr>
          <p:cNvSpPr>
            <a:spLocks noGrp="1"/>
          </p:cNvSpPr>
          <p:nvPr>
            <p:ph type="title"/>
          </p:nvPr>
        </p:nvSpPr>
        <p:spPr/>
        <p:txBody>
          <a:bodyPr>
            <a:normAutofit fontScale="90000"/>
          </a:bodyPr>
          <a:lstStyle/>
          <a:p>
            <a:r>
              <a:rPr lang="en-US" dirty="0"/>
              <a:t>It is not a personal failing if you are struggling right now</a:t>
            </a:r>
          </a:p>
        </p:txBody>
      </p:sp>
      <p:pic>
        <p:nvPicPr>
          <p:cNvPr id="6" name="Content Placeholder 5">
            <a:extLst>
              <a:ext uri="{FF2B5EF4-FFF2-40B4-BE49-F238E27FC236}">
                <a16:creationId xmlns:a16="http://schemas.microsoft.com/office/drawing/2014/main" id="{D06F5003-E0CC-874C-9C90-407A5FE08381}"/>
              </a:ext>
            </a:extLst>
          </p:cNvPr>
          <p:cNvPicPr>
            <a:picLocks noGrp="1" noChangeAspect="1"/>
          </p:cNvPicPr>
          <p:nvPr>
            <p:ph idx="1"/>
          </p:nvPr>
        </p:nvPicPr>
        <p:blipFill>
          <a:blip r:embed="rId2"/>
          <a:stretch>
            <a:fillRect/>
          </a:stretch>
        </p:blipFill>
        <p:spPr>
          <a:xfrm>
            <a:off x="6900674" y="0"/>
            <a:ext cx="4769123" cy="6858000"/>
          </a:xfrm>
        </p:spPr>
      </p:pic>
      <p:sp>
        <p:nvSpPr>
          <p:cNvPr id="4" name="Text Placeholder 3">
            <a:extLst>
              <a:ext uri="{FF2B5EF4-FFF2-40B4-BE49-F238E27FC236}">
                <a16:creationId xmlns:a16="http://schemas.microsoft.com/office/drawing/2014/main" id="{4285A195-E68B-AE46-B31F-CB3ADAB6A7CE}"/>
              </a:ext>
            </a:extLst>
          </p:cNvPr>
          <p:cNvSpPr>
            <a:spLocks noGrp="1"/>
          </p:cNvSpPr>
          <p:nvPr>
            <p:ph type="body" sz="half" idx="2"/>
          </p:nvPr>
        </p:nvSpPr>
        <p:spPr/>
        <p:txBody>
          <a:bodyPr/>
          <a:lstStyle/>
          <a:p>
            <a:endParaRPr lang="en-US" dirty="0"/>
          </a:p>
          <a:p>
            <a:r>
              <a:rPr lang="en-US" sz="2400" dirty="0"/>
              <a:t>Our institutions cannot love us, but perhaps we can demand that they see us.</a:t>
            </a:r>
          </a:p>
        </p:txBody>
      </p:sp>
    </p:spTree>
    <p:extLst>
      <p:ext uri="{BB962C8B-B14F-4D97-AF65-F5344CB8AC3E}">
        <p14:creationId xmlns:p14="http://schemas.microsoft.com/office/powerpoint/2010/main" val="1150774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8A6D-D950-FC43-BECA-918380356384}"/>
              </a:ext>
            </a:extLst>
          </p:cNvPr>
          <p:cNvSpPr>
            <a:spLocks noGrp="1"/>
          </p:cNvSpPr>
          <p:nvPr>
            <p:ph type="title"/>
          </p:nvPr>
        </p:nvSpPr>
        <p:spPr/>
        <p:txBody>
          <a:bodyPr>
            <a:normAutofit fontScale="90000"/>
          </a:bodyPr>
          <a:lstStyle/>
          <a:p>
            <a:r>
              <a:rPr lang="en-US" dirty="0"/>
              <a:t>I’d love to hear your thoughts on how we move through this together</a:t>
            </a:r>
          </a:p>
        </p:txBody>
      </p:sp>
      <p:sp>
        <p:nvSpPr>
          <p:cNvPr id="3" name="Text Placeholder 2">
            <a:extLst>
              <a:ext uri="{FF2B5EF4-FFF2-40B4-BE49-F238E27FC236}">
                <a16:creationId xmlns:a16="http://schemas.microsoft.com/office/drawing/2014/main" id="{856EE3B0-2A2A-DD4D-9824-8EEEB1D98F63}"/>
              </a:ext>
            </a:extLst>
          </p:cNvPr>
          <p:cNvSpPr>
            <a:spLocks noGrp="1"/>
          </p:cNvSpPr>
          <p:nvPr>
            <p:ph type="body" idx="1"/>
          </p:nvPr>
        </p:nvSpPr>
        <p:spPr/>
        <p:txBody>
          <a:bodyPr/>
          <a:lstStyle/>
          <a:p>
            <a:r>
              <a:rPr lang="en-US" dirty="0"/>
              <a:t>Please feel invited to unmute, or use the public chat, to join me in thinking about care, repair, and how we unravel it from here.</a:t>
            </a:r>
          </a:p>
        </p:txBody>
      </p:sp>
    </p:spTree>
    <p:extLst>
      <p:ext uri="{BB962C8B-B14F-4D97-AF65-F5344CB8AC3E}">
        <p14:creationId xmlns:p14="http://schemas.microsoft.com/office/powerpoint/2010/main" val="3218729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27E4-0B87-A24B-8EE3-A65B6296471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5A34C56-4C4C-594C-91C0-EE79A52D5BDA}"/>
              </a:ext>
            </a:extLst>
          </p:cNvPr>
          <p:cNvSpPr>
            <a:spLocks noGrp="1"/>
          </p:cNvSpPr>
          <p:nvPr>
            <p:ph idx="1"/>
          </p:nvPr>
        </p:nvSpPr>
        <p:spPr>
          <a:xfrm>
            <a:off x="2231136" y="2420874"/>
            <a:ext cx="7729728" cy="3971100"/>
          </a:xfrm>
        </p:spPr>
        <p:txBody>
          <a:bodyPr>
            <a:normAutofit fontScale="85000" lnSpcReduction="10000"/>
          </a:bodyPr>
          <a:lstStyle/>
          <a:p>
            <a:r>
              <a:rPr lang="en-CA" dirty="0" err="1"/>
              <a:t>Maguen</a:t>
            </a:r>
            <a:r>
              <a:rPr lang="en-CA" dirty="0"/>
              <a:t>, S., &amp; Price, M. A. (2020). Moral injury in the wake of coronavirus: Attending to the psychological impact of the pandemic. </a:t>
            </a:r>
            <a:r>
              <a:rPr lang="en-CA" i="1" dirty="0"/>
              <a:t>Psychological Trauma:  Theory, Research, Practice, and Policy, 12</a:t>
            </a:r>
            <a:r>
              <a:rPr lang="en-CA" dirty="0"/>
              <a:t>(S1), S131-S132. </a:t>
            </a:r>
            <a:r>
              <a:rPr lang="en-CA" dirty="0">
                <a:hlinkClick r:id="rId2"/>
              </a:rPr>
              <a:t>10.1037/tra0000780</a:t>
            </a:r>
            <a:r>
              <a:rPr lang="en-CA" dirty="0"/>
              <a:t> </a:t>
            </a:r>
          </a:p>
          <a:p>
            <a:r>
              <a:rPr lang="en-CA" dirty="0"/>
              <a:t>Maio, G. (2018) Fundamentals of an Ethics of Care. In: Krause F., Boldt J. (eds) </a:t>
            </a:r>
            <a:r>
              <a:rPr lang="en-CA" i="1" dirty="0"/>
              <a:t>Care in Healthcare</a:t>
            </a:r>
            <a:r>
              <a:rPr lang="en-CA" dirty="0"/>
              <a:t>. Palgrave Macmillan, Cham. </a:t>
            </a:r>
            <a:r>
              <a:rPr lang="en-CA" dirty="0">
                <a:hlinkClick r:id="rId3"/>
              </a:rPr>
              <a:t>10.1007/978-3-319-61291-1_4</a:t>
            </a:r>
            <a:endParaRPr lang="en-CA" dirty="0"/>
          </a:p>
          <a:p>
            <a:r>
              <a:rPr lang="en-CA" dirty="0"/>
              <a:t>Owens, L &amp; Ennis, C. (2005). The Ethic of Care in Teaching: An Overview of Supportive Literature, </a:t>
            </a:r>
            <a:r>
              <a:rPr lang="en-CA" i="1" dirty="0"/>
              <a:t>Quest</a:t>
            </a:r>
            <a:r>
              <a:rPr lang="en-CA" dirty="0"/>
              <a:t>, 57:4, 392-425. </a:t>
            </a:r>
            <a:r>
              <a:rPr lang="en-CA" u="sng" dirty="0">
                <a:hlinkClick r:id="rId4"/>
              </a:rPr>
              <a:t>10.1080/00336297.2005.10491864</a:t>
            </a:r>
            <a:endParaRPr lang="en-CA" dirty="0"/>
          </a:p>
          <a:p>
            <a:r>
              <a:rPr lang="en-CA" dirty="0"/>
              <a:t>Pettersen, T. (2011). The ethics of care: normative structures and empirical implications. </a:t>
            </a:r>
            <a:r>
              <a:rPr lang="en-CA" i="1" dirty="0"/>
              <a:t>Health care analysis : HCA : journal of health philosophy and policy</a:t>
            </a:r>
            <a:r>
              <a:rPr lang="en-CA" dirty="0"/>
              <a:t>, </a:t>
            </a:r>
            <a:r>
              <a:rPr lang="en-CA" i="1" dirty="0"/>
              <a:t>19</a:t>
            </a:r>
            <a:r>
              <a:rPr lang="en-CA" dirty="0"/>
              <a:t>(1), 51–64. </a:t>
            </a:r>
            <a:r>
              <a:rPr lang="en-CA" dirty="0">
                <a:hlinkClick r:id="rId5"/>
              </a:rPr>
              <a:t>10.1007/s10728-010-0163-7</a:t>
            </a:r>
            <a:r>
              <a:rPr lang="en-CA" dirty="0"/>
              <a:t> </a:t>
            </a:r>
          </a:p>
          <a:p>
            <a:r>
              <a:rPr lang="en-CA" dirty="0"/>
              <a:t>Shale S. (2020). Moral injury and the COVID-19 pandemic: reframing what it is, who it affects and how care leaders can manage it. </a:t>
            </a:r>
            <a:r>
              <a:rPr lang="en-CA" i="1" dirty="0"/>
              <a:t>BMJ Leader. </a:t>
            </a:r>
            <a:r>
              <a:rPr lang="en-CA" dirty="0">
                <a:hlinkClick r:id="rId6"/>
              </a:rPr>
              <a:t>10.1136/leader-2020-000295</a:t>
            </a:r>
            <a:endParaRPr lang="en-CA" dirty="0"/>
          </a:p>
          <a:p>
            <a:r>
              <a:rPr lang="en-CA" dirty="0"/>
              <a:t>Social Sciences Feminist Network Research Interest Group. (2017). The Burden of Invisible Work in Academia: Social Inequalities and Time Use in Five University Departments. </a:t>
            </a:r>
            <a:r>
              <a:rPr lang="en-CA" i="1" dirty="0"/>
              <a:t>Humboldt Journal of Social Relations,</a:t>
            </a:r>
            <a:r>
              <a:rPr lang="en-CA" dirty="0"/>
              <a:t> </a:t>
            </a:r>
            <a:r>
              <a:rPr lang="en-CA" i="1" dirty="0"/>
              <a:t>39</a:t>
            </a:r>
            <a:r>
              <a:rPr lang="en-CA" dirty="0"/>
              <a:t>, 228-245. </a:t>
            </a:r>
            <a:r>
              <a:rPr lang="en-CA" dirty="0">
                <a:hlinkClick r:id="rId7"/>
              </a:rPr>
              <a:t>http://www.jstor.org/stable/90007882</a:t>
            </a:r>
            <a:r>
              <a:rPr lang="en-CA" dirty="0"/>
              <a:t> </a:t>
            </a:r>
          </a:p>
          <a:p>
            <a:endParaRPr lang="en-US" dirty="0"/>
          </a:p>
        </p:txBody>
      </p:sp>
    </p:spTree>
    <p:extLst>
      <p:ext uri="{BB962C8B-B14F-4D97-AF65-F5344CB8AC3E}">
        <p14:creationId xmlns:p14="http://schemas.microsoft.com/office/powerpoint/2010/main" val="266093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7E3ED-80CF-DB4A-8407-D2DC68951D78}"/>
              </a:ext>
            </a:extLst>
          </p:cNvPr>
          <p:cNvSpPr>
            <a:spLocks noGrp="1"/>
          </p:cNvSpPr>
          <p:nvPr>
            <p:ph type="title"/>
          </p:nvPr>
        </p:nvSpPr>
        <p:spPr/>
        <p:txBody>
          <a:bodyPr/>
          <a:lstStyle/>
          <a:p>
            <a:r>
              <a:rPr lang="en-US" dirty="0"/>
              <a:t>About Me</a:t>
            </a:r>
          </a:p>
        </p:txBody>
      </p:sp>
      <p:sp>
        <p:nvSpPr>
          <p:cNvPr id="3" name="Content Placeholder 2">
            <a:extLst>
              <a:ext uri="{FF2B5EF4-FFF2-40B4-BE49-F238E27FC236}">
                <a16:creationId xmlns:a16="http://schemas.microsoft.com/office/drawing/2014/main" id="{93D9FE85-8561-8043-824F-69A679CFC7E5}"/>
              </a:ext>
            </a:extLst>
          </p:cNvPr>
          <p:cNvSpPr>
            <a:spLocks noGrp="1"/>
          </p:cNvSpPr>
          <p:nvPr>
            <p:ph sz="half" idx="1"/>
          </p:nvPr>
        </p:nvSpPr>
        <p:spPr/>
        <p:txBody>
          <a:bodyPr/>
          <a:lstStyle/>
          <a:p>
            <a:r>
              <a:rPr lang="en-US" dirty="0"/>
              <a:t>From 2010 – 2019, I was a community college instructor in English literature and academic writing.</a:t>
            </a:r>
          </a:p>
          <a:p>
            <a:r>
              <a:rPr lang="en-US" dirty="0"/>
              <a:t>In 2019, I came to Thompson Rivers University as Coordinator, Educational Technologies, with big plans to develop a research agenda on scholarly podcasting, open tenure processes, and ethical uses of EdTech.</a:t>
            </a:r>
          </a:p>
          <a:p>
            <a:r>
              <a:rPr lang="en-US" dirty="0"/>
              <a:t>Then, March 2020 happened.</a:t>
            </a:r>
          </a:p>
        </p:txBody>
      </p:sp>
      <p:pic>
        <p:nvPicPr>
          <p:cNvPr id="6" name="Content Placeholder 5">
            <a:extLst>
              <a:ext uri="{FF2B5EF4-FFF2-40B4-BE49-F238E27FC236}">
                <a16:creationId xmlns:a16="http://schemas.microsoft.com/office/drawing/2014/main" id="{4356F0B3-3CDC-C442-8D4C-D9A0D05D1927}"/>
              </a:ext>
            </a:extLst>
          </p:cNvPr>
          <p:cNvPicPr>
            <a:picLocks noGrp="1" noChangeAspect="1"/>
          </p:cNvPicPr>
          <p:nvPr>
            <p:ph sz="half" idx="2"/>
          </p:nvPr>
        </p:nvPicPr>
        <p:blipFill>
          <a:blip r:embed="rId2"/>
          <a:stretch>
            <a:fillRect/>
          </a:stretch>
        </p:blipFill>
        <p:spPr>
          <a:xfrm>
            <a:off x="6096000" y="2314333"/>
            <a:ext cx="4514088" cy="4298722"/>
          </a:xfrm>
        </p:spPr>
      </p:pic>
    </p:spTree>
    <p:extLst>
      <p:ext uri="{BB962C8B-B14F-4D97-AF65-F5344CB8AC3E}">
        <p14:creationId xmlns:p14="http://schemas.microsoft.com/office/powerpoint/2010/main" val="359722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7AD12F-5B01-4447-9309-4BDCAFDAB367}"/>
              </a:ext>
            </a:extLst>
          </p:cNvPr>
          <p:cNvSpPr>
            <a:spLocks noGrp="1"/>
          </p:cNvSpPr>
          <p:nvPr>
            <p:ph type="title"/>
          </p:nvPr>
        </p:nvSpPr>
        <p:spPr/>
        <p:txBody>
          <a:bodyPr/>
          <a:lstStyle/>
          <a:p>
            <a:r>
              <a:rPr lang="en-US" dirty="0"/>
              <a:t>About Our Contexts</a:t>
            </a:r>
          </a:p>
        </p:txBody>
      </p:sp>
      <p:pic>
        <p:nvPicPr>
          <p:cNvPr id="5" name="Content Placeholder 4">
            <a:extLst>
              <a:ext uri="{FF2B5EF4-FFF2-40B4-BE49-F238E27FC236}">
                <a16:creationId xmlns:a16="http://schemas.microsoft.com/office/drawing/2014/main" id="{BBC6F53E-5B71-7943-B0A5-6D1F090A2CA5}"/>
              </a:ext>
            </a:extLst>
          </p:cNvPr>
          <p:cNvPicPr>
            <a:picLocks noGrp="1" noChangeAspect="1"/>
          </p:cNvPicPr>
          <p:nvPr>
            <p:ph sz="half" idx="1"/>
          </p:nvPr>
        </p:nvPicPr>
        <p:blipFill>
          <a:blip r:embed="rId2"/>
          <a:stretch>
            <a:fillRect/>
          </a:stretch>
        </p:blipFill>
        <p:spPr>
          <a:xfrm>
            <a:off x="569810" y="2472828"/>
            <a:ext cx="5283876" cy="3420480"/>
          </a:xfrm>
        </p:spPr>
      </p:pic>
      <p:sp>
        <p:nvSpPr>
          <p:cNvPr id="7" name="Content Placeholder 6">
            <a:extLst>
              <a:ext uri="{FF2B5EF4-FFF2-40B4-BE49-F238E27FC236}">
                <a16:creationId xmlns:a16="http://schemas.microsoft.com/office/drawing/2014/main" id="{E4AD7445-CA97-2847-AD91-5B9B0F4E256A}"/>
              </a:ext>
            </a:extLst>
          </p:cNvPr>
          <p:cNvSpPr>
            <a:spLocks noGrp="1"/>
          </p:cNvSpPr>
          <p:nvPr>
            <p:ph sz="half" idx="2"/>
          </p:nvPr>
        </p:nvSpPr>
        <p:spPr/>
        <p:txBody>
          <a:bodyPr>
            <a:normAutofit fontScale="92500" lnSpcReduction="10000"/>
          </a:bodyPr>
          <a:lstStyle/>
          <a:p>
            <a:r>
              <a:rPr lang="en-US" dirty="0"/>
              <a:t>Full-time campus support for learning technologies is three people, with additional supports (sometimes almost full-time!) of 2-3 additional staff, plus our director.</a:t>
            </a:r>
          </a:p>
          <a:p>
            <a:r>
              <a:rPr lang="en-US" dirty="0"/>
              <a:t>Supported additionally by instructional designers and teaching and learning </a:t>
            </a:r>
            <a:r>
              <a:rPr lang="en-US" dirty="0" err="1"/>
              <a:t>centre</a:t>
            </a:r>
            <a:r>
              <a:rPr lang="en-US" dirty="0"/>
              <a:t>.</a:t>
            </a:r>
          </a:p>
          <a:p>
            <a:r>
              <a:rPr lang="en-US" dirty="0"/>
              <a:t>Of our faculty complement of 500, </a:t>
            </a:r>
            <a:r>
              <a:rPr lang="en-CA" dirty="0"/>
              <a:t>½</a:t>
            </a:r>
            <a:r>
              <a:rPr lang="en-US" dirty="0"/>
              <a:t> had never used digital tools, and </a:t>
            </a:r>
            <a:r>
              <a:rPr lang="en-CA" dirty="0"/>
              <a:t>⅔</a:t>
            </a:r>
            <a:r>
              <a:rPr lang="en-US" dirty="0"/>
              <a:t> had not used them extensively.</a:t>
            </a:r>
          </a:p>
          <a:p>
            <a:r>
              <a:rPr lang="en-US" dirty="0"/>
              <a:t>By Fall, support ticket load 4 times higher than the previous year.</a:t>
            </a:r>
          </a:p>
        </p:txBody>
      </p:sp>
    </p:spTree>
    <p:extLst>
      <p:ext uri="{BB962C8B-B14F-4D97-AF65-F5344CB8AC3E}">
        <p14:creationId xmlns:p14="http://schemas.microsoft.com/office/powerpoint/2010/main" val="239456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6BCCCD-0C66-F142-AE67-8A529A337392}"/>
              </a:ext>
            </a:extLst>
          </p:cNvPr>
          <p:cNvSpPr>
            <a:spLocks noGrp="1"/>
          </p:cNvSpPr>
          <p:nvPr>
            <p:ph type="title"/>
          </p:nvPr>
        </p:nvSpPr>
        <p:spPr/>
        <p:txBody>
          <a:bodyPr/>
          <a:lstStyle/>
          <a:p>
            <a:r>
              <a:rPr lang="en-US" dirty="0"/>
              <a:t>Care In Crisis</a:t>
            </a:r>
          </a:p>
        </p:txBody>
      </p:sp>
      <p:sp>
        <p:nvSpPr>
          <p:cNvPr id="6" name="Content Placeholder 5">
            <a:extLst>
              <a:ext uri="{FF2B5EF4-FFF2-40B4-BE49-F238E27FC236}">
                <a16:creationId xmlns:a16="http://schemas.microsoft.com/office/drawing/2014/main" id="{B5C2CE2E-4384-CE4F-87CB-A39A3A3BDB13}"/>
              </a:ext>
            </a:extLst>
          </p:cNvPr>
          <p:cNvSpPr>
            <a:spLocks noGrp="1"/>
          </p:cNvSpPr>
          <p:nvPr>
            <p:ph idx="1"/>
          </p:nvPr>
        </p:nvSpPr>
        <p:spPr/>
        <p:txBody>
          <a:bodyPr/>
          <a:lstStyle/>
          <a:p>
            <a:r>
              <a:rPr lang="en-US" dirty="0"/>
              <a:t>For our team, the foundation of our approach was rooted in care: simplify courses, scale back assessments and expectations, maximize instructor presence, and establish clear communication strategies.</a:t>
            </a:r>
          </a:p>
          <a:p>
            <a:r>
              <a:rPr lang="en-US" dirty="0"/>
              <a:t>We provided much of the guidance on these issues at the institution and worked to offer consistent guidance and messaging that </a:t>
            </a:r>
            <a:r>
              <a:rPr lang="en-US" dirty="0" err="1"/>
              <a:t>centred</a:t>
            </a:r>
            <a:r>
              <a:rPr lang="en-US" dirty="0"/>
              <a:t> care for students – and for instructors – first.</a:t>
            </a:r>
          </a:p>
          <a:p>
            <a:r>
              <a:rPr lang="en-US" dirty="0"/>
              <a:t>Our “Summer Camp” digital pedagogy training plan centered on building community and establishing care, both in the classroom and among participants.</a:t>
            </a:r>
          </a:p>
          <a:p>
            <a:endParaRPr lang="en-US" dirty="0"/>
          </a:p>
        </p:txBody>
      </p:sp>
    </p:spTree>
    <p:extLst>
      <p:ext uri="{BB962C8B-B14F-4D97-AF65-F5344CB8AC3E}">
        <p14:creationId xmlns:p14="http://schemas.microsoft.com/office/powerpoint/2010/main" val="1314094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04718-0460-044C-A864-1C90604BB5FB}"/>
              </a:ext>
            </a:extLst>
          </p:cNvPr>
          <p:cNvSpPr>
            <a:spLocks noGrp="1"/>
          </p:cNvSpPr>
          <p:nvPr>
            <p:ph type="title"/>
          </p:nvPr>
        </p:nvSpPr>
        <p:spPr/>
        <p:txBody>
          <a:bodyPr/>
          <a:lstStyle/>
          <a:p>
            <a:r>
              <a:rPr lang="en-US" dirty="0"/>
              <a:t>Crisis In Care</a:t>
            </a:r>
          </a:p>
        </p:txBody>
      </p:sp>
      <p:sp>
        <p:nvSpPr>
          <p:cNvPr id="3" name="Content Placeholder 2">
            <a:extLst>
              <a:ext uri="{FF2B5EF4-FFF2-40B4-BE49-F238E27FC236}">
                <a16:creationId xmlns:a16="http://schemas.microsoft.com/office/drawing/2014/main" id="{8C5FB19C-D498-E244-968D-28C26F59F5B2}"/>
              </a:ext>
            </a:extLst>
          </p:cNvPr>
          <p:cNvSpPr>
            <a:spLocks noGrp="1"/>
          </p:cNvSpPr>
          <p:nvPr>
            <p:ph idx="1"/>
          </p:nvPr>
        </p:nvSpPr>
        <p:spPr/>
        <p:txBody>
          <a:bodyPr>
            <a:normAutofit lnSpcReduction="10000"/>
          </a:bodyPr>
          <a:lstStyle/>
          <a:p>
            <a:r>
              <a:rPr lang="en-US" dirty="0"/>
              <a:t>But the numbers probably suggest to you a predictable story of burnout and overwork. So.</a:t>
            </a:r>
          </a:p>
          <a:p>
            <a:endParaRPr lang="en-US" dirty="0"/>
          </a:p>
          <a:p>
            <a:r>
              <a:rPr lang="en-US" dirty="0"/>
              <a:t>Throughout the pandemic period, our team absorbed a lot of panic, stress, and anxiety, because we were present and visible. </a:t>
            </a:r>
          </a:p>
          <a:p>
            <a:r>
              <a:rPr lang="en-US" dirty="0"/>
              <a:t>We also worked extremely long hours to manage the transition, and then to develop appropriate programming to support a most sustained virtual delivery model.</a:t>
            </a:r>
          </a:p>
          <a:p>
            <a:r>
              <a:rPr lang="en-US" dirty="0"/>
              <a:t>That work has continued, largely unabated, for nearly ten months. And the next semester is just around the corner.</a:t>
            </a:r>
          </a:p>
        </p:txBody>
      </p:sp>
    </p:spTree>
    <p:extLst>
      <p:ext uri="{BB962C8B-B14F-4D97-AF65-F5344CB8AC3E}">
        <p14:creationId xmlns:p14="http://schemas.microsoft.com/office/powerpoint/2010/main" val="132328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D1CD5-4245-0141-8250-43B8DABC538C}"/>
              </a:ext>
            </a:extLst>
          </p:cNvPr>
          <p:cNvSpPr>
            <a:spLocks noGrp="1"/>
          </p:cNvSpPr>
          <p:nvPr>
            <p:ph type="title"/>
          </p:nvPr>
        </p:nvSpPr>
        <p:spPr/>
        <p:txBody>
          <a:bodyPr/>
          <a:lstStyle/>
          <a:p>
            <a:r>
              <a:rPr lang="en-US" dirty="0"/>
              <a:t>Hi. I am *often* not okay.</a:t>
            </a:r>
            <a:br>
              <a:rPr lang="en-US" dirty="0"/>
            </a:br>
            <a:r>
              <a:rPr lang="en-US" dirty="0"/>
              <a:t>How are you?</a:t>
            </a:r>
          </a:p>
        </p:txBody>
      </p:sp>
      <p:sp>
        <p:nvSpPr>
          <p:cNvPr id="3" name="Text Placeholder 2">
            <a:extLst>
              <a:ext uri="{FF2B5EF4-FFF2-40B4-BE49-F238E27FC236}">
                <a16:creationId xmlns:a16="http://schemas.microsoft.com/office/drawing/2014/main" id="{97B047F3-EF95-F645-9381-2A3FCFBBFAE2}"/>
              </a:ext>
            </a:extLst>
          </p:cNvPr>
          <p:cNvSpPr>
            <a:spLocks noGrp="1"/>
          </p:cNvSpPr>
          <p:nvPr>
            <p:ph type="body" idx="1"/>
          </p:nvPr>
        </p:nvSpPr>
        <p:spPr/>
        <p:txBody>
          <a:bodyPr/>
          <a:lstStyle/>
          <a:p>
            <a:r>
              <a:rPr lang="en-US" dirty="0"/>
              <a:t>Please share in the public chat, or feel free to unmute yourself.</a:t>
            </a:r>
          </a:p>
        </p:txBody>
      </p:sp>
    </p:spTree>
    <p:extLst>
      <p:ext uri="{BB962C8B-B14F-4D97-AF65-F5344CB8AC3E}">
        <p14:creationId xmlns:p14="http://schemas.microsoft.com/office/powerpoint/2010/main" val="353014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F62DA0-75D5-F844-BA46-81B62C04651A}"/>
              </a:ext>
            </a:extLst>
          </p:cNvPr>
          <p:cNvPicPr>
            <a:picLocks noChangeAspect="1"/>
          </p:cNvPicPr>
          <p:nvPr/>
        </p:nvPicPr>
        <p:blipFill>
          <a:blip r:embed="rId2"/>
          <a:stretch>
            <a:fillRect/>
          </a:stretch>
        </p:blipFill>
        <p:spPr>
          <a:xfrm>
            <a:off x="1333500" y="254000"/>
            <a:ext cx="9525000" cy="6350000"/>
          </a:xfrm>
          <a:prstGeom prst="rect">
            <a:avLst/>
          </a:prstGeom>
        </p:spPr>
      </p:pic>
    </p:spTree>
    <p:extLst>
      <p:ext uri="{BB962C8B-B14F-4D97-AF65-F5344CB8AC3E}">
        <p14:creationId xmlns:p14="http://schemas.microsoft.com/office/powerpoint/2010/main" val="50849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AC6267-5C50-5F4F-9E17-F3A5219200C7}"/>
              </a:ext>
            </a:extLst>
          </p:cNvPr>
          <p:cNvSpPr>
            <a:spLocks noGrp="1"/>
          </p:cNvSpPr>
          <p:nvPr>
            <p:ph type="title"/>
          </p:nvPr>
        </p:nvSpPr>
        <p:spPr/>
        <p:txBody>
          <a:bodyPr/>
          <a:lstStyle/>
          <a:p>
            <a:r>
              <a:rPr lang="en-US" dirty="0"/>
              <a:t>Educational Technology Support as Care Work</a:t>
            </a:r>
          </a:p>
        </p:txBody>
      </p:sp>
      <p:sp>
        <p:nvSpPr>
          <p:cNvPr id="5" name="Content Placeholder 4">
            <a:extLst>
              <a:ext uri="{FF2B5EF4-FFF2-40B4-BE49-F238E27FC236}">
                <a16:creationId xmlns:a16="http://schemas.microsoft.com/office/drawing/2014/main" id="{47BA33D7-6E32-5E4C-AC23-9FF663D616EC}"/>
              </a:ext>
            </a:extLst>
          </p:cNvPr>
          <p:cNvSpPr>
            <a:spLocks noGrp="1"/>
          </p:cNvSpPr>
          <p:nvPr>
            <p:ph idx="1"/>
          </p:nvPr>
        </p:nvSpPr>
        <p:spPr/>
        <p:txBody>
          <a:bodyPr>
            <a:normAutofit/>
          </a:bodyPr>
          <a:lstStyle/>
          <a:p>
            <a:r>
              <a:rPr lang="en-US" dirty="0"/>
              <a:t>Through the pivot to digital, I came to see educational technology critically as </a:t>
            </a:r>
            <a:r>
              <a:rPr lang="en-US" i="1" dirty="0"/>
              <a:t>care work</a:t>
            </a:r>
            <a:r>
              <a:rPr lang="en-US" dirty="0"/>
              <a:t>. Care work is defined as </a:t>
            </a:r>
            <a:r>
              <a:rPr lang="en-US" dirty="0" err="1"/>
              <a:t>labour</a:t>
            </a:r>
            <a:r>
              <a:rPr lang="en-US" dirty="0"/>
              <a:t> undertaken in the immediate service of others, with assumptions made about motivation (intrinsic, not financial); it tends to be traditionally feminized </a:t>
            </a:r>
            <a:r>
              <a:rPr lang="en-US" dirty="0" err="1"/>
              <a:t>labour</a:t>
            </a:r>
            <a:r>
              <a:rPr lang="en-US" dirty="0"/>
              <a:t>.</a:t>
            </a:r>
          </a:p>
          <a:p>
            <a:r>
              <a:rPr lang="en-US" dirty="0"/>
              <a:t>Both teaching and faculty support have traditionally been seen as care work, where work in technology has not, perhaps because it has traditionally been a male-dominated field.</a:t>
            </a:r>
          </a:p>
          <a:p>
            <a:r>
              <a:rPr lang="en-US" dirty="0"/>
              <a:t>I believe we should be cautious of approaches to EdTech that are not rooted in care, that are not primarily operating in service of others and centering the needs of the most vulnerable members of our community.</a:t>
            </a:r>
          </a:p>
        </p:txBody>
      </p:sp>
    </p:spTree>
    <p:extLst>
      <p:ext uri="{BB962C8B-B14F-4D97-AF65-F5344CB8AC3E}">
        <p14:creationId xmlns:p14="http://schemas.microsoft.com/office/powerpoint/2010/main" val="1296067503"/>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{4A627076-0958-DD45-A0D5-121DD41093DD}tf10001120</Template>
  <TotalTime>879</TotalTime>
  <Words>1996</Words>
  <Application>Microsoft Macintosh PowerPoint</Application>
  <PresentationFormat>Widescreen</PresentationFormat>
  <Paragraphs>86</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Parcel</vt:lpstr>
      <vt:lpstr>Care in Crisis; A Crisis of Care</vt:lpstr>
      <vt:lpstr>Territorial Acknowledgement</vt:lpstr>
      <vt:lpstr>About Me</vt:lpstr>
      <vt:lpstr>About Our Contexts</vt:lpstr>
      <vt:lpstr>Care In Crisis</vt:lpstr>
      <vt:lpstr>Crisis In Care</vt:lpstr>
      <vt:lpstr>Hi. I am *often* not okay. How are you?</vt:lpstr>
      <vt:lpstr>PowerPoint Presentation</vt:lpstr>
      <vt:lpstr>Educational Technology Support as Care Work</vt:lpstr>
      <vt:lpstr>Ethics of care</vt:lpstr>
      <vt:lpstr>EdTech and Failed / Misapplied Care</vt:lpstr>
      <vt:lpstr>Whose Labour is Care?</vt:lpstr>
      <vt:lpstr>The Tricky Truth About Care</vt:lpstr>
      <vt:lpstr>Moral Injury (or Moral Stress)</vt:lpstr>
      <vt:lpstr>Hannah McGregor, in Hook &amp; Eye: “What are we talking about when we talk about care”</vt:lpstr>
      <vt:lpstr>Me, Responding in Hook &amp; Eye: “Pedagogy of the So Stressed: Pivoting to Digital With an Ethic of Care”</vt:lpstr>
      <vt:lpstr>Hard Lessons</vt:lpstr>
      <vt:lpstr>So what’s Next?: Or, Why I can’t Just Let It Break</vt:lpstr>
      <vt:lpstr>Moral Repair</vt:lpstr>
      <vt:lpstr>I have very few answers here, And my Faith is Slipping</vt:lpstr>
      <vt:lpstr>It is not a personal failing if you are struggling right now</vt:lpstr>
      <vt:lpstr>I’d love to hear your thoughts on how we move through this together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in Crisis; A Crisis of Care</dc:title>
  <dc:creator>Brenna Clarke Gray</dc:creator>
  <cp:lastModifiedBy>Brenna Clarke Gray</cp:lastModifiedBy>
  <cp:revision>27</cp:revision>
  <dcterms:created xsi:type="dcterms:W3CDTF">2020-12-03T17:47:11Z</dcterms:created>
  <dcterms:modified xsi:type="dcterms:W3CDTF">2020-12-04T08:26:22Z</dcterms:modified>
</cp:coreProperties>
</file>